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339" r:id="rId5"/>
    <p:sldId id="361" r:id="rId6"/>
    <p:sldId id="389" r:id="rId7"/>
    <p:sldId id="362" r:id="rId8"/>
    <p:sldId id="290" r:id="rId9"/>
    <p:sldId id="265" r:id="rId10"/>
    <p:sldId id="365" r:id="rId11"/>
    <p:sldId id="270" r:id="rId12"/>
    <p:sldId id="294" r:id="rId13"/>
    <p:sldId id="371" r:id="rId14"/>
    <p:sldId id="390" r:id="rId15"/>
    <p:sldId id="391" r:id="rId16"/>
    <p:sldId id="392" r:id="rId17"/>
    <p:sldId id="393" r:id="rId18"/>
    <p:sldId id="394" r:id="rId19"/>
    <p:sldId id="396" r:id="rId20"/>
    <p:sldId id="395" r:id="rId21"/>
    <p:sldId id="397" r:id="rId22"/>
    <p:sldId id="398" r:id="rId23"/>
    <p:sldId id="399" r:id="rId24"/>
    <p:sldId id="400" r:id="rId25"/>
    <p:sldId id="401" r:id="rId26"/>
    <p:sldId id="402" r:id="rId27"/>
    <p:sldId id="403" r:id="rId28"/>
    <p:sldId id="275" r:id="rId29"/>
    <p:sldId id="303" r:id="rId30"/>
    <p:sldId id="404" r:id="rId31"/>
    <p:sldId id="405" r:id="rId32"/>
    <p:sldId id="406" r:id="rId33"/>
    <p:sldId id="408" r:id="rId34"/>
    <p:sldId id="407" r:id="rId35"/>
    <p:sldId id="280"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ulder" initials="C" lastIdx="2" clrIdx="0">
    <p:extLst>
      <p:ext uri="{19B8F6BF-5375-455C-9EA6-DF929625EA0E}">
        <p15:presenceInfo xmlns:p15="http://schemas.microsoft.com/office/powerpoint/2012/main" userId="Caroul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E695"/>
    <a:srgbClr val="000000"/>
    <a:srgbClr val="0D0D0D"/>
    <a:srgbClr val="03BC7C"/>
    <a:srgbClr val="020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7570" autoAdjust="0"/>
  </p:normalViewPr>
  <p:slideViewPr>
    <p:cSldViewPr snapToGrid="0">
      <p:cViewPr varScale="1">
        <p:scale>
          <a:sx n="63" d="100"/>
          <a:sy n="63" d="100"/>
        </p:scale>
        <p:origin x="1262" y="41"/>
      </p:cViewPr>
      <p:guideLst>
        <p:guide orient="horz" pos="2160"/>
        <p:guide pos="3840"/>
      </p:guideLst>
    </p:cSldViewPr>
  </p:slideViewPr>
  <p:notesTextViewPr>
    <p:cViewPr>
      <p:scale>
        <a:sx n="1" d="1"/>
        <a:sy n="1" d="1"/>
      </p:scale>
      <p:origin x="0" y="0"/>
    </p:cViewPr>
  </p:notesTextViewPr>
  <p:sorterViewPr>
    <p:cViewPr>
      <p:scale>
        <a:sx n="150" d="100"/>
        <a:sy n="150" d="100"/>
      </p:scale>
      <p:origin x="0" y="-1921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FC2ED-7B2E-4362-83A0-DFE532F7666B}" type="datetimeFigureOut">
              <a:rPr lang="zh-CN" altLang="en-US" smtClean="0"/>
              <a:t>2023/1/7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5A4CF-79DB-4791-AE1D-94912E700780}" type="slidenum">
              <a:rPr lang="zh-CN" altLang="en-US" smtClean="0"/>
              <a:t>‹#›</a:t>
            </a:fld>
            <a:endParaRPr lang="zh-CN" altLang="en-US"/>
          </a:p>
        </p:txBody>
      </p:sp>
    </p:spTree>
    <p:extLst>
      <p:ext uri="{BB962C8B-B14F-4D97-AF65-F5344CB8AC3E}">
        <p14:creationId xmlns:p14="http://schemas.microsoft.com/office/powerpoint/2010/main" val="1463512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1</a:t>
            </a:fld>
            <a:endParaRPr lang="zh-CN" altLang="en-US"/>
          </a:p>
        </p:txBody>
      </p:sp>
    </p:spTree>
    <p:extLst>
      <p:ext uri="{BB962C8B-B14F-4D97-AF65-F5344CB8AC3E}">
        <p14:creationId xmlns:p14="http://schemas.microsoft.com/office/powerpoint/2010/main" val="269802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10</a:t>
            </a:fld>
            <a:endParaRPr lang="zh-CN" altLang="en-US"/>
          </a:p>
        </p:txBody>
      </p:sp>
    </p:spTree>
    <p:extLst>
      <p:ext uri="{BB962C8B-B14F-4D97-AF65-F5344CB8AC3E}">
        <p14:creationId xmlns:p14="http://schemas.microsoft.com/office/powerpoint/2010/main" val="3806456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11</a:t>
            </a:fld>
            <a:endParaRPr lang="zh-CN" altLang="en-US"/>
          </a:p>
        </p:txBody>
      </p:sp>
    </p:spTree>
    <p:extLst>
      <p:ext uri="{BB962C8B-B14F-4D97-AF65-F5344CB8AC3E}">
        <p14:creationId xmlns:p14="http://schemas.microsoft.com/office/powerpoint/2010/main" val="738487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12</a:t>
            </a:fld>
            <a:endParaRPr lang="zh-CN" altLang="en-US"/>
          </a:p>
        </p:txBody>
      </p:sp>
    </p:spTree>
    <p:extLst>
      <p:ext uri="{BB962C8B-B14F-4D97-AF65-F5344CB8AC3E}">
        <p14:creationId xmlns:p14="http://schemas.microsoft.com/office/powerpoint/2010/main" val="691717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13</a:t>
            </a:fld>
            <a:endParaRPr lang="zh-CN" altLang="en-US"/>
          </a:p>
        </p:txBody>
      </p:sp>
    </p:spTree>
    <p:extLst>
      <p:ext uri="{BB962C8B-B14F-4D97-AF65-F5344CB8AC3E}">
        <p14:creationId xmlns:p14="http://schemas.microsoft.com/office/powerpoint/2010/main" val="3858177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14</a:t>
            </a:fld>
            <a:endParaRPr lang="zh-CN" altLang="en-US"/>
          </a:p>
        </p:txBody>
      </p:sp>
    </p:spTree>
    <p:extLst>
      <p:ext uri="{BB962C8B-B14F-4D97-AF65-F5344CB8AC3E}">
        <p14:creationId xmlns:p14="http://schemas.microsoft.com/office/powerpoint/2010/main" val="129718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15</a:t>
            </a:fld>
            <a:endParaRPr lang="zh-CN" altLang="en-US"/>
          </a:p>
        </p:txBody>
      </p:sp>
    </p:spTree>
    <p:extLst>
      <p:ext uri="{BB962C8B-B14F-4D97-AF65-F5344CB8AC3E}">
        <p14:creationId xmlns:p14="http://schemas.microsoft.com/office/powerpoint/2010/main" val="182786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16</a:t>
            </a:fld>
            <a:endParaRPr lang="zh-CN" altLang="en-US"/>
          </a:p>
        </p:txBody>
      </p:sp>
    </p:spTree>
    <p:extLst>
      <p:ext uri="{BB962C8B-B14F-4D97-AF65-F5344CB8AC3E}">
        <p14:creationId xmlns:p14="http://schemas.microsoft.com/office/powerpoint/2010/main" val="269899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17</a:t>
            </a:fld>
            <a:endParaRPr lang="zh-CN" altLang="en-US"/>
          </a:p>
        </p:txBody>
      </p:sp>
    </p:spTree>
    <p:extLst>
      <p:ext uri="{BB962C8B-B14F-4D97-AF65-F5344CB8AC3E}">
        <p14:creationId xmlns:p14="http://schemas.microsoft.com/office/powerpoint/2010/main" val="3870276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18</a:t>
            </a:fld>
            <a:endParaRPr lang="zh-CN" altLang="en-US"/>
          </a:p>
        </p:txBody>
      </p:sp>
    </p:spTree>
    <p:extLst>
      <p:ext uri="{BB962C8B-B14F-4D97-AF65-F5344CB8AC3E}">
        <p14:creationId xmlns:p14="http://schemas.microsoft.com/office/powerpoint/2010/main" val="190504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19</a:t>
            </a:fld>
            <a:endParaRPr lang="zh-CN" altLang="en-US"/>
          </a:p>
        </p:txBody>
      </p:sp>
    </p:spTree>
    <p:extLst>
      <p:ext uri="{BB962C8B-B14F-4D97-AF65-F5344CB8AC3E}">
        <p14:creationId xmlns:p14="http://schemas.microsoft.com/office/powerpoint/2010/main" val="247808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2</a:t>
            </a:fld>
            <a:endParaRPr lang="zh-CN" altLang="en-US"/>
          </a:p>
        </p:txBody>
      </p:sp>
    </p:spTree>
    <p:extLst>
      <p:ext uri="{BB962C8B-B14F-4D97-AF65-F5344CB8AC3E}">
        <p14:creationId xmlns:p14="http://schemas.microsoft.com/office/powerpoint/2010/main" val="2342743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20</a:t>
            </a:fld>
            <a:endParaRPr lang="zh-CN" altLang="en-US"/>
          </a:p>
        </p:txBody>
      </p:sp>
    </p:spTree>
    <p:extLst>
      <p:ext uri="{BB962C8B-B14F-4D97-AF65-F5344CB8AC3E}">
        <p14:creationId xmlns:p14="http://schemas.microsoft.com/office/powerpoint/2010/main" val="5364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21</a:t>
            </a:fld>
            <a:endParaRPr lang="zh-CN" altLang="en-US"/>
          </a:p>
        </p:txBody>
      </p:sp>
    </p:spTree>
    <p:extLst>
      <p:ext uri="{BB962C8B-B14F-4D97-AF65-F5344CB8AC3E}">
        <p14:creationId xmlns:p14="http://schemas.microsoft.com/office/powerpoint/2010/main" val="2002961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22</a:t>
            </a:fld>
            <a:endParaRPr lang="zh-CN" altLang="en-US"/>
          </a:p>
        </p:txBody>
      </p:sp>
    </p:spTree>
    <p:extLst>
      <p:ext uri="{BB962C8B-B14F-4D97-AF65-F5344CB8AC3E}">
        <p14:creationId xmlns:p14="http://schemas.microsoft.com/office/powerpoint/2010/main" val="2469324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23</a:t>
            </a:fld>
            <a:endParaRPr lang="zh-CN" altLang="en-US"/>
          </a:p>
        </p:txBody>
      </p:sp>
    </p:spTree>
    <p:extLst>
      <p:ext uri="{BB962C8B-B14F-4D97-AF65-F5344CB8AC3E}">
        <p14:creationId xmlns:p14="http://schemas.microsoft.com/office/powerpoint/2010/main" val="1255287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24</a:t>
            </a:fld>
            <a:endParaRPr lang="zh-CN" altLang="en-US"/>
          </a:p>
        </p:txBody>
      </p:sp>
    </p:spTree>
    <p:extLst>
      <p:ext uri="{BB962C8B-B14F-4D97-AF65-F5344CB8AC3E}">
        <p14:creationId xmlns:p14="http://schemas.microsoft.com/office/powerpoint/2010/main" val="1305561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25</a:t>
            </a:fld>
            <a:endParaRPr lang="zh-CN" altLang="en-US"/>
          </a:p>
        </p:txBody>
      </p:sp>
    </p:spTree>
    <p:extLst>
      <p:ext uri="{BB962C8B-B14F-4D97-AF65-F5344CB8AC3E}">
        <p14:creationId xmlns:p14="http://schemas.microsoft.com/office/powerpoint/2010/main" val="1352742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26</a:t>
            </a:fld>
            <a:endParaRPr lang="zh-CN" altLang="en-US"/>
          </a:p>
        </p:txBody>
      </p:sp>
    </p:spTree>
    <p:extLst>
      <p:ext uri="{BB962C8B-B14F-4D97-AF65-F5344CB8AC3E}">
        <p14:creationId xmlns:p14="http://schemas.microsoft.com/office/powerpoint/2010/main" val="3709375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27</a:t>
            </a:fld>
            <a:endParaRPr lang="zh-CN" altLang="en-US"/>
          </a:p>
        </p:txBody>
      </p:sp>
    </p:spTree>
    <p:extLst>
      <p:ext uri="{BB962C8B-B14F-4D97-AF65-F5344CB8AC3E}">
        <p14:creationId xmlns:p14="http://schemas.microsoft.com/office/powerpoint/2010/main" val="897756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28</a:t>
            </a:fld>
            <a:endParaRPr lang="zh-CN" altLang="en-US"/>
          </a:p>
        </p:txBody>
      </p:sp>
    </p:spTree>
    <p:extLst>
      <p:ext uri="{BB962C8B-B14F-4D97-AF65-F5344CB8AC3E}">
        <p14:creationId xmlns:p14="http://schemas.microsoft.com/office/powerpoint/2010/main" val="1042855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29</a:t>
            </a:fld>
            <a:endParaRPr lang="zh-CN" altLang="en-US"/>
          </a:p>
        </p:txBody>
      </p:sp>
    </p:spTree>
    <p:extLst>
      <p:ext uri="{BB962C8B-B14F-4D97-AF65-F5344CB8AC3E}">
        <p14:creationId xmlns:p14="http://schemas.microsoft.com/office/powerpoint/2010/main" val="377728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3</a:t>
            </a:fld>
            <a:endParaRPr lang="zh-CN" altLang="en-US"/>
          </a:p>
        </p:txBody>
      </p:sp>
    </p:spTree>
    <p:extLst>
      <p:ext uri="{BB962C8B-B14F-4D97-AF65-F5344CB8AC3E}">
        <p14:creationId xmlns:p14="http://schemas.microsoft.com/office/powerpoint/2010/main" val="237116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30</a:t>
            </a:fld>
            <a:endParaRPr lang="zh-CN" altLang="en-US"/>
          </a:p>
        </p:txBody>
      </p:sp>
    </p:spTree>
    <p:extLst>
      <p:ext uri="{BB962C8B-B14F-4D97-AF65-F5344CB8AC3E}">
        <p14:creationId xmlns:p14="http://schemas.microsoft.com/office/powerpoint/2010/main" val="2808269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31</a:t>
            </a:fld>
            <a:endParaRPr lang="zh-CN" altLang="en-US"/>
          </a:p>
        </p:txBody>
      </p:sp>
    </p:spTree>
    <p:extLst>
      <p:ext uri="{BB962C8B-B14F-4D97-AF65-F5344CB8AC3E}">
        <p14:creationId xmlns:p14="http://schemas.microsoft.com/office/powerpoint/2010/main" val="3625040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32</a:t>
            </a:fld>
            <a:endParaRPr lang="zh-CN" altLang="en-US"/>
          </a:p>
        </p:txBody>
      </p:sp>
    </p:spTree>
    <p:extLst>
      <p:ext uri="{BB962C8B-B14F-4D97-AF65-F5344CB8AC3E}">
        <p14:creationId xmlns:p14="http://schemas.microsoft.com/office/powerpoint/2010/main" val="538804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33</a:t>
            </a:fld>
            <a:endParaRPr lang="zh-CN" altLang="en-US"/>
          </a:p>
        </p:txBody>
      </p:sp>
    </p:spTree>
    <p:extLst>
      <p:ext uri="{BB962C8B-B14F-4D97-AF65-F5344CB8AC3E}">
        <p14:creationId xmlns:p14="http://schemas.microsoft.com/office/powerpoint/2010/main" val="2891666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34</a:t>
            </a:fld>
            <a:endParaRPr lang="zh-CN" altLang="en-US"/>
          </a:p>
        </p:txBody>
      </p:sp>
    </p:spTree>
    <p:extLst>
      <p:ext uri="{BB962C8B-B14F-4D97-AF65-F5344CB8AC3E}">
        <p14:creationId xmlns:p14="http://schemas.microsoft.com/office/powerpoint/2010/main" val="919930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A5A4CF-79DB-4791-AE1D-94912E700780}" type="slidenum">
              <a:rPr lang="zh-CN" altLang="en-US" smtClean="0"/>
              <a:t>35</a:t>
            </a:fld>
            <a:endParaRPr lang="zh-CN" altLang="en-US"/>
          </a:p>
        </p:txBody>
      </p:sp>
    </p:spTree>
    <p:extLst>
      <p:ext uri="{BB962C8B-B14F-4D97-AF65-F5344CB8AC3E}">
        <p14:creationId xmlns:p14="http://schemas.microsoft.com/office/powerpoint/2010/main" val="534785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solidFill>
                  <a:srgbClr val="101214"/>
                </a:solidFill>
                <a:effectLst/>
                <a:latin typeface="PingFang SC"/>
              </a:rPr>
              <a:t>乔治亚理工大学</a:t>
            </a:r>
            <a:endParaRPr lang="en-US" altLang="zh-CN" b="0" i="0" dirty="0">
              <a:solidFill>
                <a:srgbClr val="2A2B2E"/>
              </a:solidFill>
              <a:effectLst/>
              <a:latin typeface="PingFang SC"/>
            </a:endParaRPr>
          </a:p>
          <a:p>
            <a:pPr algn="l">
              <a:buFont typeface="Arial" panose="020B0604020202020204" pitchFamily="34" charset="0"/>
              <a:buNone/>
            </a:pPr>
            <a:r>
              <a:rPr lang="zh-CN" altLang="en-US" b="0" i="0" dirty="0">
                <a:solidFill>
                  <a:srgbClr val="2A2B2E"/>
                </a:solidFill>
                <a:effectLst/>
                <a:latin typeface="PingFang SC"/>
              </a:rPr>
              <a:t>卫斯理大学</a:t>
            </a:r>
          </a:p>
          <a:p>
            <a:pPr>
              <a:lnSpc>
                <a:spcPct val="130000"/>
              </a:lnSpc>
            </a:pPr>
            <a:endParaRPr lang="en-US" altLang="zh-CN" sz="1200" dirty="0">
              <a:solidFill>
                <a:schemeClr val="bg1"/>
              </a:solidFill>
            </a:endParaRPr>
          </a:p>
        </p:txBody>
      </p:sp>
      <p:sp>
        <p:nvSpPr>
          <p:cNvPr id="4" name="灯片编号占位符 3"/>
          <p:cNvSpPr>
            <a:spLocks noGrp="1"/>
          </p:cNvSpPr>
          <p:nvPr>
            <p:ph type="sldNum" sz="quarter" idx="10"/>
          </p:nvPr>
        </p:nvSpPr>
        <p:spPr/>
        <p:txBody>
          <a:bodyPr/>
          <a:lstStyle/>
          <a:p>
            <a:fld id="{82A5A4CF-79DB-4791-AE1D-94912E700780}" type="slidenum">
              <a:rPr lang="zh-CN" altLang="en-US" smtClean="0"/>
              <a:t>4</a:t>
            </a:fld>
            <a:endParaRPr lang="zh-CN" altLang="en-US"/>
          </a:p>
        </p:txBody>
      </p:sp>
    </p:spTree>
    <p:extLst>
      <p:ext uri="{BB962C8B-B14F-4D97-AF65-F5344CB8AC3E}">
        <p14:creationId xmlns:p14="http://schemas.microsoft.com/office/powerpoint/2010/main" val="159775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b="0" i="0" dirty="0">
                <a:solidFill>
                  <a:srgbClr val="2A2B2E"/>
                </a:solidFill>
                <a:effectLst/>
                <a:latin typeface="PingFang SC"/>
              </a:rPr>
              <a:t>麻省理工学院林肯实验室</a:t>
            </a:r>
          </a:p>
          <a:p>
            <a:pPr>
              <a:lnSpc>
                <a:spcPct val="130000"/>
              </a:lnSpc>
            </a:pPr>
            <a:endParaRPr lang="en-US" altLang="zh-CN" sz="1200" dirty="0">
              <a:solidFill>
                <a:schemeClr val="bg1"/>
              </a:solidFill>
            </a:endParaRPr>
          </a:p>
        </p:txBody>
      </p:sp>
      <p:sp>
        <p:nvSpPr>
          <p:cNvPr id="4" name="灯片编号占位符 3"/>
          <p:cNvSpPr>
            <a:spLocks noGrp="1"/>
          </p:cNvSpPr>
          <p:nvPr>
            <p:ph type="sldNum" sz="quarter" idx="10"/>
          </p:nvPr>
        </p:nvSpPr>
        <p:spPr/>
        <p:txBody>
          <a:bodyPr/>
          <a:lstStyle/>
          <a:p>
            <a:fld id="{82A5A4CF-79DB-4791-AE1D-94912E700780}" type="slidenum">
              <a:rPr lang="zh-CN" altLang="en-US" smtClean="0"/>
              <a:t>5</a:t>
            </a:fld>
            <a:endParaRPr lang="zh-CN" altLang="en-US"/>
          </a:p>
        </p:txBody>
      </p:sp>
    </p:spTree>
    <p:extLst>
      <p:ext uri="{BB962C8B-B14F-4D97-AF65-F5344CB8AC3E}">
        <p14:creationId xmlns:p14="http://schemas.microsoft.com/office/powerpoint/2010/main" val="337626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endParaRPr lang="en-US" altLang="zh-CN" sz="1200" dirty="0">
              <a:solidFill>
                <a:schemeClr val="bg1"/>
              </a:solidFill>
            </a:endParaRPr>
          </a:p>
        </p:txBody>
      </p:sp>
      <p:sp>
        <p:nvSpPr>
          <p:cNvPr id="4" name="灯片编号占位符 3"/>
          <p:cNvSpPr>
            <a:spLocks noGrp="1"/>
          </p:cNvSpPr>
          <p:nvPr>
            <p:ph type="sldNum" sz="quarter" idx="10"/>
          </p:nvPr>
        </p:nvSpPr>
        <p:spPr/>
        <p:txBody>
          <a:bodyPr/>
          <a:lstStyle/>
          <a:p>
            <a:fld id="{82A5A4CF-79DB-4791-AE1D-94912E700780}" type="slidenum">
              <a:rPr lang="zh-CN" altLang="en-US" smtClean="0"/>
              <a:t>6</a:t>
            </a:fld>
            <a:endParaRPr lang="zh-CN" altLang="en-US"/>
          </a:p>
        </p:txBody>
      </p:sp>
    </p:spTree>
    <p:extLst>
      <p:ext uri="{BB962C8B-B14F-4D97-AF65-F5344CB8AC3E}">
        <p14:creationId xmlns:p14="http://schemas.microsoft.com/office/powerpoint/2010/main" val="520980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b="0" i="0" dirty="0">
                <a:solidFill>
                  <a:srgbClr val="333333"/>
                </a:solidFill>
                <a:effectLst/>
                <a:latin typeface="Helvetica Neue"/>
              </a:rPr>
              <a:t>波鸿鲁尔大学</a:t>
            </a:r>
            <a:endParaRPr lang="en-US" altLang="zh-CN" b="0" i="0" dirty="0">
              <a:solidFill>
                <a:srgbClr val="333333"/>
              </a:solidFill>
              <a:effectLst/>
              <a:latin typeface="Helvetica Neue"/>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200" b="0" i="0" dirty="0">
                <a:solidFill>
                  <a:srgbClr val="333333"/>
                </a:solidFill>
                <a:effectLst/>
                <a:latin typeface="Helvetica Neue"/>
              </a:rPr>
              <a:t>博士最后一年毕业生</a:t>
            </a:r>
            <a:endParaRPr lang="en-US" altLang="zh-CN" sz="1200" b="0" i="0" dirty="0">
              <a:solidFill>
                <a:srgbClr val="333333"/>
              </a:solidFill>
              <a:effectLst/>
              <a:latin typeface="Helvetica Neue"/>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200" b="0" i="0" dirty="0">
              <a:solidFill>
                <a:schemeClr val="bg1"/>
              </a:solidFill>
              <a:effectLst/>
              <a:latin typeface="Helvetica Neue"/>
            </a:endParaRPr>
          </a:p>
          <a:p>
            <a:pPr>
              <a:lnSpc>
                <a:spcPct val="130000"/>
              </a:lnSpc>
            </a:pPr>
            <a:endParaRPr lang="en-US" altLang="zh-CN" sz="1200" dirty="0">
              <a:solidFill>
                <a:schemeClr val="bg1"/>
              </a:solidFill>
            </a:endParaRPr>
          </a:p>
        </p:txBody>
      </p:sp>
      <p:sp>
        <p:nvSpPr>
          <p:cNvPr id="4" name="灯片编号占位符 3"/>
          <p:cNvSpPr>
            <a:spLocks noGrp="1"/>
          </p:cNvSpPr>
          <p:nvPr>
            <p:ph type="sldNum" sz="quarter" idx="10"/>
          </p:nvPr>
        </p:nvSpPr>
        <p:spPr/>
        <p:txBody>
          <a:bodyPr/>
          <a:lstStyle/>
          <a:p>
            <a:fld id="{82A5A4CF-79DB-4791-AE1D-94912E700780}" type="slidenum">
              <a:rPr lang="zh-CN" altLang="en-US" smtClean="0"/>
              <a:t>7</a:t>
            </a:fld>
            <a:endParaRPr lang="zh-CN" altLang="en-US"/>
          </a:p>
        </p:txBody>
      </p:sp>
    </p:spTree>
    <p:extLst>
      <p:ext uri="{BB962C8B-B14F-4D97-AF65-F5344CB8AC3E}">
        <p14:creationId xmlns:p14="http://schemas.microsoft.com/office/powerpoint/2010/main" val="1927223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ea typeface="Linux Libertine"/>
              </a:rPr>
              <a:t>加州理工 圣路易斯奥比斯波 学士毕业</a:t>
            </a:r>
            <a:endParaRPr lang="en-US" altLang="zh-CN" b="0" i="0" dirty="0">
              <a:solidFill>
                <a:srgbClr val="000000"/>
              </a:solidFill>
              <a:effectLst/>
              <a:ea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ea typeface="Linux Libertine"/>
              </a:rPr>
              <a:t>加州大学 戴维斯分校 硕士毕业</a:t>
            </a:r>
            <a:endParaRPr lang="en-US" altLang="zh-CN" dirty="0">
              <a:solidFill>
                <a:srgbClr val="000000"/>
              </a:solidFill>
              <a:effectLst/>
              <a:ea typeface="Linux Libertine"/>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effectLst/>
                <a:ea typeface="Linux Libertine"/>
                <a:sym typeface="+mn-ea"/>
              </a:rPr>
              <a:t>加州大学 圣巴巴拉分校 博士毕业</a:t>
            </a:r>
            <a:endParaRPr lang="en-US" altLang="zh-CN" dirty="0">
              <a:solidFill>
                <a:srgbClr val="000000"/>
              </a:solidFill>
              <a:effectLst/>
              <a:ea typeface="Linux Libertine"/>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b="0" i="0" dirty="0">
              <a:solidFill>
                <a:srgbClr val="000000"/>
              </a:solidFill>
              <a:effectLst/>
              <a:ea typeface="Linux Libertine"/>
            </a:endParaRPr>
          </a:p>
        </p:txBody>
      </p:sp>
      <p:sp>
        <p:nvSpPr>
          <p:cNvPr id="4" name="灯片编号占位符 3"/>
          <p:cNvSpPr>
            <a:spLocks noGrp="1"/>
          </p:cNvSpPr>
          <p:nvPr>
            <p:ph type="sldNum" sz="quarter" idx="10"/>
          </p:nvPr>
        </p:nvSpPr>
        <p:spPr/>
        <p:txBody>
          <a:bodyPr/>
          <a:lstStyle/>
          <a:p>
            <a:fld id="{82A5A4CF-79DB-4791-AE1D-94912E700780}" type="slidenum">
              <a:rPr lang="zh-CN" altLang="en-US" smtClean="0"/>
              <a:t>8</a:t>
            </a:fld>
            <a:endParaRPr lang="zh-CN" altLang="en-US"/>
          </a:p>
        </p:txBody>
      </p:sp>
    </p:spTree>
    <p:extLst>
      <p:ext uri="{BB962C8B-B14F-4D97-AF65-F5344CB8AC3E}">
        <p14:creationId xmlns:p14="http://schemas.microsoft.com/office/powerpoint/2010/main" val="1403595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9</a:t>
            </a:fld>
            <a:endParaRPr lang="zh-CN" altLang="en-US"/>
          </a:p>
        </p:txBody>
      </p:sp>
    </p:spTree>
    <p:extLst>
      <p:ext uri="{BB962C8B-B14F-4D97-AF65-F5344CB8AC3E}">
        <p14:creationId xmlns:p14="http://schemas.microsoft.com/office/powerpoint/2010/main" val="419592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49560771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301439981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23484446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1998" cy="6857999"/>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spTree>
    <p:extLst>
      <p:ext uri="{BB962C8B-B14F-4D97-AF65-F5344CB8AC3E}">
        <p14:creationId xmlns:p14="http://schemas.microsoft.com/office/powerpoint/2010/main" val="263343066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249342707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422100760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330026177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32200998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261444955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120046156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FBAA61-6AF3-4572-8A9F-6FBAD0B4F2E3}" type="datetimeFigureOut">
              <a:rPr lang="zh-CN" altLang="en-US" smtClean="0"/>
              <a:t>2023/1/7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21379455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FBAA61-6AF3-4572-8A9F-6FBAD0B4F2E3}" type="datetimeFigureOut">
              <a:rPr lang="zh-CN" altLang="en-US" smtClean="0"/>
              <a:t>2023/1/7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109894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 y="0"/>
            <a:ext cx="4853954" cy="6858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2922" y="3625725"/>
            <a:ext cx="3300777" cy="59073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rcRect r="53450"/>
          <a:stretch>
            <a:fillRect/>
          </a:stretch>
        </p:blipFill>
        <p:spPr>
          <a:xfrm>
            <a:off x="2171836" y="2163132"/>
            <a:ext cx="4440280" cy="2196791"/>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147" y="2163132"/>
            <a:ext cx="3244479" cy="1570107"/>
          </a:xfrm>
          <a:prstGeom prst="rect">
            <a:avLst/>
          </a:prstGeom>
        </p:spPr>
      </p:pic>
      <p:sp>
        <p:nvSpPr>
          <p:cNvPr id="11" name="矩形 10">
            <a:extLst>
              <a:ext uri="{FF2B5EF4-FFF2-40B4-BE49-F238E27FC236}">
                <a16:creationId xmlns:a16="http://schemas.microsoft.com/office/drawing/2014/main" id="{CBE4404E-EFEB-4B2E-AAEC-6EEDDEDA9C2D}"/>
              </a:ext>
            </a:extLst>
          </p:cNvPr>
          <p:cNvSpPr/>
          <p:nvPr/>
        </p:nvSpPr>
        <p:spPr>
          <a:xfrm>
            <a:off x="9537875" y="1839282"/>
            <a:ext cx="2108200" cy="647700"/>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80074D21-F346-4737-B087-DAD3A391CF3A}"/>
              </a:ext>
            </a:extLst>
          </p:cNvPr>
          <p:cNvSpPr/>
          <p:nvPr/>
        </p:nvSpPr>
        <p:spPr>
          <a:xfrm>
            <a:off x="8893972" y="5559175"/>
            <a:ext cx="3052183" cy="1077218"/>
          </a:xfrm>
          <a:prstGeom prst="rect">
            <a:avLst/>
          </a:prstGeom>
          <a:solidFill>
            <a:srgbClr val="22242A"/>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17FE60F6-262F-4FE1-9A99-0BCBB8FE3CF5}"/>
              </a:ext>
            </a:extLst>
          </p:cNvPr>
          <p:cNvSpPr/>
          <p:nvPr/>
        </p:nvSpPr>
        <p:spPr>
          <a:xfrm>
            <a:off x="8632372" y="5569116"/>
            <a:ext cx="3230608" cy="1077218"/>
          </a:xfrm>
          <a:prstGeom prst="rect">
            <a:avLst/>
          </a:prstGeom>
        </p:spPr>
        <p:txBody>
          <a:bodyPr wrap="square">
            <a:spAutoFit/>
          </a:bodyPr>
          <a:lstStyle/>
          <a:p>
            <a:pPr algn="r"/>
            <a:r>
              <a:rPr lang="zh-CN" altLang="en-US" sz="3200" dirty="0">
                <a:solidFill>
                  <a:srgbClr val="02E695"/>
                </a:solidFill>
                <a:effectLst>
                  <a:outerShdw blurRad="38100" dist="38100" dir="2700000" algn="tl">
                    <a:srgbClr val="000000">
                      <a:alpha val="43137"/>
                    </a:srgbClr>
                  </a:outerShdw>
                </a:effectLst>
                <a:cs typeface="+mn-ea"/>
                <a:sym typeface="+mn-lt"/>
              </a:rPr>
              <a:t>汇报：芦笑瑜</a:t>
            </a:r>
            <a:endParaRPr lang="en-US" altLang="zh-CN" sz="3200" dirty="0">
              <a:solidFill>
                <a:srgbClr val="02E695"/>
              </a:solidFill>
              <a:effectLst>
                <a:outerShdw blurRad="38100" dist="38100" dir="2700000" algn="tl">
                  <a:srgbClr val="000000">
                    <a:alpha val="43137"/>
                  </a:srgbClr>
                </a:outerShdw>
              </a:effectLst>
              <a:cs typeface="+mn-ea"/>
              <a:sym typeface="+mn-lt"/>
            </a:endParaRPr>
          </a:p>
          <a:p>
            <a:pPr algn="r"/>
            <a:r>
              <a:rPr lang="zh-CN" altLang="en-US" sz="3200" dirty="0">
                <a:solidFill>
                  <a:srgbClr val="02E695"/>
                </a:solidFill>
                <a:effectLst>
                  <a:outerShdw blurRad="38100" dist="38100" dir="2700000" algn="tl">
                    <a:srgbClr val="000000">
                      <a:alpha val="43137"/>
                    </a:srgbClr>
                  </a:outerShdw>
                </a:effectLst>
                <a:cs typeface="+mn-ea"/>
                <a:sym typeface="+mn-lt"/>
              </a:rPr>
              <a:t>时间：</a:t>
            </a:r>
            <a:r>
              <a:rPr lang="en-US" altLang="zh-CN" sz="3200" dirty="0">
                <a:solidFill>
                  <a:srgbClr val="02E695"/>
                </a:solidFill>
                <a:effectLst>
                  <a:outerShdw blurRad="38100" dist="38100" dir="2700000" algn="tl">
                    <a:srgbClr val="000000">
                      <a:alpha val="43137"/>
                    </a:srgbClr>
                  </a:outerShdw>
                </a:effectLst>
                <a:cs typeface="+mn-ea"/>
                <a:sym typeface="+mn-lt"/>
              </a:rPr>
              <a:t>23.01.07</a:t>
            </a:r>
            <a:endParaRPr lang="bg-BG" altLang="zh-CN" sz="3200" dirty="0">
              <a:solidFill>
                <a:srgbClr val="02E695"/>
              </a:solidFill>
              <a:effectLst>
                <a:outerShdw blurRad="38100" dist="38100" dir="2700000" algn="tl">
                  <a:srgbClr val="000000">
                    <a:alpha val="43137"/>
                  </a:srgbClr>
                </a:outerShdw>
              </a:effectLst>
              <a:cs typeface="+mn-ea"/>
              <a:sym typeface="+mn-lt"/>
            </a:endParaRPr>
          </a:p>
        </p:txBody>
      </p:sp>
      <p:sp>
        <p:nvSpPr>
          <p:cNvPr id="15" name="矩形 14">
            <a:extLst>
              <a:ext uri="{FF2B5EF4-FFF2-40B4-BE49-F238E27FC236}">
                <a16:creationId xmlns:a16="http://schemas.microsoft.com/office/drawing/2014/main" id="{0F23A803-C917-41AF-AD90-DA143549104E}"/>
              </a:ext>
            </a:extLst>
          </p:cNvPr>
          <p:cNvSpPr/>
          <p:nvPr/>
        </p:nvSpPr>
        <p:spPr>
          <a:xfrm>
            <a:off x="2305054" y="2646795"/>
            <a:ext cx="8614124" cy="1569660"/>
          </a:xfrm>
          <a:prstGeom prst="rect">
            <a:avLst/>
          </a:prstGeom>
        </p:spPr>
        <p:txBody>
          <a:bodyPr wrap="square">
            <a:spAutoFit/>
          </a:bodyPr>
          <a:lstStyle/>
          <a:p>
            <a:pPr algn="ctr" latinLnBrk="1"/>
            <a:r>
              <a:rPr lang="en-US" altLang="zh-CN" sz="3600" dirty="0">
                <a:solidFill>
                  <a:srgbClr val="02E695"/>
                </a:solidFill>
                <a:effectLst>
                  <a:outerShdw blurRad="38100" dist="38100" dir="2700000" algn="tl">
                    <a:srgbClr val="000000">
                      <a:alpha val="43137"/>
                    </a:srgbClr>
                  </a:outerShdw>
                </a:effectLst>
                <a:cs typeface="+mn-ea"/>
                <a:sym typeface="+mn-lt"/>
              </a:rPr>
              <a:t>Repeatable Reverse Engineering </a:t>
            </a:r>
          </a:p>
          <a:p>
            <a:pPr algn="ctr" latinLnBrk="1"/>
            <a:r>
              <a:rPr lang="en-US" altLang="zh-CN" sz="3600" dirty="0">
                <a:solidFill>
                  <a:srgbClr val="02E695"/>
                </a:solidFill>
                <a:effectLst>
                  <a:outerShdw blurRad="38100" dist="38100" dir="2700000" algn="tl">
                    <a:srgbClr val="000000">
                      <a:alpha val="43137"/>
                    </a:srgbClr>
                  </a:outerShdw>
                </a:effectLst>
                <a:cs typeface="+mn-ea"/>
                <a:sym typeface="+mn-lt"/>
              </a:rPr>
              <a:t>with PANDA</a:t>
            </a:r>
          </a:p>
          <a:p>
            <a:pPr algn="r" latinLnBrk="1"/>
            <a:r>
              <a:rPr lang="en-US" altLang="zh-CN" sz="2400" dirty="0">
                <a:solidFill>
                  <a:srgbClr val="02E695"/>
                </a:solidFill>
                <a:effectLst>
                  <a:outerShdw blurRad="38100" dist="38100" dir="2700000" algn="tl">
                    <a:srgbClr val="000000">
                      <a:alpha val="43137"/>
                    </a:srgbClr>
                  </a:outerShdw>
                </a:effectLst>
                <a:cs typeface="+mn-ea"/>
                <a:sym typeface="+mn-lt"/>
              </a:rPr>
              <a:t>2015 PPREW-5</a:t>
            </a:r>
          </a:p>
        </p:txBody>
      </p:sp>
    </p:spTree>
    <p:extLst>
      <p:ext uri="{BB962C8B-B14F-4D97-AF65-F5344CB8AC3E}">
        <p14:creationId xmlns:p14="http://schemas.microsoft.com/office/powerpoint/2010/main" val="3313922120"/>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Motivation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318758" y="1533881"/>
            <a:ext cx="11251701" cy="5262979"/>
          </a:xfrm>
          <a:prstGeom prst="rect">
            <a:avLst/>
          </a:prstGeom>
          <a:noFill/>
        </p:spPr>
        <p:txBody>
          <a:bodyPr wrap="square" rtlCol="0">
            <a:spAutoFit/>
          </a:bodyPr>
          <a:lstStyle/>
          <a:p>
            <a:pPr defTabSz="720000">
              <a:tabLst>
                <a:tab pos="0" algn="l"/>
              </a:tabLst>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本文聚焦于动态逆向工程。</a:t>
            </a:r>
            <a:endParaRPr lang="en-US" altLang="zh-CN" sz="2400" dirty="0">
              <a:solidFill>
                <a:schemeClr val="bg1"/>
              </a:solidFill>
              <a:latin typeface="微软雅黑" panose="020B0503020204020204" pitchFamily="34" charset="-122"/>
              <a:ea typeface="微软雅黑" panose="020B0503020204020204" pitchFamily="34" charset="-122"/>
            </a:endParaRPr>
          </a:p>
          <a:p>
            <a:pPr defTabSz="720000">
              <a:tabLst>
                <a:tab pos="0" algn="l"/>
              </a:tabLst>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合法逆向工程至少存在三大应用价值：</a:t>
            </a:r>
          </a:p>
          <a:p>
            <a:pPr defTabSz="720000">
              <a:tabLst>
                <a:tab pos="0" algn="l"/>
              </a:tabLst>
            </a:pP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第一，使得合法但已停维的软件能够继续在不断演化的运行环境下工作。</a:t>
            </a:r>
          </a:p>
          <a:p>
            <a:pPr defTabSz="720000">
              <a:tabLst>
                <a:tab pos="0" algn="l"/>
              </a:tabLst>
            </a:pP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第二，确定并分析关键高危漏洞</a:t>
            </a:r>
          </a:p>
          <a:p>
            <a:pPr defTabSz="720000">
              <a:tabLst>
                <a:tab pos="0" algn="l"/>
              </a:tabLst>
            </a:pP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第三，理解代码的正真意图和行为</a:t>
            </a:r>
            <a:endParaRPr lang="en-US" altLang="zh-CN" sz="2400" dirty="0">
              <a:solidFill>
                <a:schemeClr val="bg1"/>
              </a:solidFill>
              <a:latin typeface="微软雅黑" panose="020B0503020204020204" pitchFamily="34" charset="-122"/>
              <a:ea typeface="微软雅黑" panose="020B0503020204020204" pitchFamily="34" charset="-122"/>
            </a:endParaRPr>
          </a:p>
          <a:p>
            <a:pPr defTabSz="720000">
              <a:tabLst>
                <a:tab pos="0" algn="l"/>
              </a:tabLst>
            </a:pPr>
            <a:endParaRPr lang="en-US" altLang="zh-CN" sz="2400" dirty="0">
              <a:solidFill>
                <a:schemeClr val="bg1"/>
              </a:solidFill>
              <a:latin typeface="微软雅黑" panose="020B0503020204020204" pitchFamily="34" charset="-122"/>
              <a:ea typeface="微软雅黑" panose="020B0503020204020204" pitchFamily="34" charset="-122"/>
            </a:endParaRPr>
          </a:p>
          <a:p>
            <a:pPr defTabSz="720000">
              <a:tabLst>
                <a:tab pos="0" algn="l"/>
              </a:tabLst>
            </a:pP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第一点，通过逆向工程可以详尽地理解一个软件的输入输出、依赖条件，据此可以进一步实现软件的升级维护。</a:t>
            </a:r>
          </a:p>
          <a:p>
            <a:pPr defTabSz="720000">
              <a:tabLst>
                <a:tab pos="0" algn="l"/>
              </a:tabLst>
            </a:pP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第二点，理解漏洞的原理和危害，离不开逆向工程</a:t>
            </a:r>
          </a:p>
          <a:p>
            <a:pPr defTabSz="720000">
              <a:tabLst>
                <a:tab pos="0" algn="l"/>
              </a:tabLst>
            </a:pP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第三点，即便是正规公司发布的软件，也无法保证其不会悄悄进行我们不希望的操作。</a:t>
            </a:r>
            <a:endParaRPr lang="en-US" altLang="zh-CN" sz="2400" dirty="0">
              <a:solidFill>
                <a:schemeClr val="bg1"/>
              </a:solidFill>
              <a:latin typeface="微软雅黑" panose="020B0503020204020204" pitchFamily="34" charset="-122"/>
              <a:ea typeface="微软雅黑" panose="020B0503020204020204" pitchFamily="34" charset="-122"/>
            </a:endParaRPr>
          </a:p>
          <a:p>
            <a:pPr defTabSz="720000">
              <a:tabLst>
                <a:tab pos="0" algn="l"/>
              </a:tabLst>
            </a:pPr>
            <a:r>
              <a:rPr lang="en-US" altLang="zh-CN" sz="2400" dirty="0">
                <a:solidFill>
                  <a:schemeClr val="bg1"/>
                </a:solidFill>
                <a:latin typeface="微软雅黑" panose="020B0503020204020204" pitchFamily="34" charset="-122"/>
                <a:ea typeface="微软雅黑" panose="020B0503020204020204" pitchFamily="34" charset="-122"/>
              </a:rPr>
              <a:t>	</a:t>
            </a:r>
          </a:p>
          <a:p>
            <a:pPr defTabSz="720000">
              <a:tabLst>
                <a:tab pos="0" algn="l"/>
              </a:tabLst>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作者没有去论证动态和静态逆向分析孰优孰劣，而是强调了</a:t>
            </a:r>
            <a:r>
              <a:rPr lang="en-US" altLang="zh-CN" sz="2400" dirty="0">
                <a:solidFill>
                  <a:schemeClr val="bg1"/>
                </a:solidFill>
                <a:latin typeface="微软雅黑" panose="020B0503020204020204" pitchFamily="34" charset="-122"/>
                <a:ea typeface="微软雅黑" panose="020B0503020204020204" pitchFamily="34" charset="-122"/>
              </a:rPr>
              <a:t>PANDA</a:t>
            </a:r>
            <a:r>
              <a:rPr lang="zh-CN" altLang="en-US" sz="2400" dirty="0">
                <a:solidFill>
                  <a:schemeClr val="bg1"/>
                </a:solidFill>
                <a:latin typeface="微软雅黑" panose="020B0503020204020204" pitchFamily="34" charset="-122"/>
                <a:ea typeface="微软雅黑" panose="020B0503020204020204" pitchFamily="34" charset="-122"/>
              </a:rPr>
              <a:t>更多是一种动态逆向分析工具。</a:t>
            </a:r>
          </a:p>
        </p:txBody>
      </p:sp>
    </p:spTree>
    <p:extLst>
      <p:ext uri="{BB962C8B-B14F-4D97-AF65-F5344CB8AC3E}">
        <p14:creationId xmlns:p14="http://schemas.microsoft.com/office/powerpoint/2010/main" val="440517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232097" y="306653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572520233"/>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18799"/>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131863"/>
            <a:ext cx="10635776"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是一个动态分析工具。使用流程如下：</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16" name="文本框 15">
            <a:extLst>
              <a:ext uri="{FF2B5EF4-FFF2-40B4-BE49-F238E27FC236}">
                <a16:creationId xmlns:a16="http://schemas.microsoft.com/office/drawing/2014/main" id="{BB7FC77D-2CCE-43CE-1254-D76CDB27EECF}"/>
              </a:ext>
            </a:extLst>
          </p:cNvPr>
          <p:cNvSpPr txBox="1"/>
          <p:nvPr/>
        </p:nvSpPr>
        <p:spPr>
          <a:xfrm>
            <a:off x="231777" y="3536590"/>
            <a:ext cx="11247376" cy="2893100"/>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首先，分析人员捕获全系统模拟执行的记录。</a:t>
            </a:r>
          </a:p>
          <a:p>
            <a:r>
              <a:rPr lang="zh-CN" altLang="en-US" sz="2600" dirty="0">
                <a:solidFill>
                  <a:schemeClr val="bg1"/>
                </a:solidFill>
                <a:latin typeface="微软雅黑" panose="020B0503020204020204" pitchFamily="34" charset="-122"/>
                <a:ea typeface="微软雅黑" panose="020B0503020204020204" pitchFamily="34" charset="-122"/>
              </a:rPr>
              <a:t>	然后，分析人员开发安全分析插件，插件可以访问所有的执行代码和数据，并和其他插件交互协作。插件的开发是一个反复迭代的过程：</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初始插件可能只是为了协助分析人员理解程序执行流程和关键事件发生的时机。</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第二轮插件可能会聚焦于特定程序或执行的某个部分。</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后续的插件可能应用动态污点分析等技术来跟踪敏感数据流。</a:t>
            </a:r>
          </a:p>
        </p:txBody>
      </p:sp>
      <p:pic>
        <p:nvPicPr>
          <p:cNvPr id="15" name="图片 14">
            <a:extLst>
              <a:ext uri="{FF2B5EF4-FFF2-40B4-BE49-F238E27FC236}">
                <a16:creationId xmlns:a16="http://schemas.microsoft.com/office/drawing/2014/main" id="{B75EA14B-4DD2-4146-9FC9-981C0FE135C1}"/>
              </a:ext>
            </a:extLst>
          </p:cNvPr>
          <p:cNvPicPr>
            <a:picLocks noChangeAspect="1"/>
          </p:cNvPicPr>
          <p:nvPr/>
        </p:nvPicPr>
        <p:blipFill>
          <a:blip r:embed="rId3"/>
          <a:stretch>
            <a:fillRect/>
          </a:stretch>
        </p:blipFill>
        <p:spPr>
          <a:xfrm>
            <a:off x="867036" y="1770330"/>
            <a:ext cx="9709726" cy="1620236"/>
          </a:xfrm>
          <a:prstGeom prst="rect">
            <a:avLst/>
          </a:prstGeom>
        </p:spPr>
      </p:pic>
    </p:spTree>
    <p:extLst>
      <p:ext uri="{BB962C8B-B14F-4D97-AF65-F5344CB8AC3E}">
        <p14:creationId xmlns:p14="http://schemas.microsoft.com/office/powerpoint/2010/main" val="201987311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18799"/>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131863"/>
            <a:ext cx="11059670" cy="892552"/>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从</a:t>
            </a:r>
            <a:r>
              <a:rPr lang="en-US" altLang="zh-CN" sz="2600" dirty="0">
                <a:solidFill>
                  <a:schemeClr val="bg1"/>
                </a:solidFill>
                <a:latin typeface="微软雅黑" panose="020B0503020204020204" pitchFamily="34" charset="-122"/>
                <a:ea typeface="微软雅黑" panose="020B0503020204020204" pitchFamily="34" charset="-122"/>
              </a:rPr>
              <a:t>4</a:t>
            </a:r>
            <a:r>
              <a:rPr lang="zh-CN" altLang="en-US" sz="2600" dirty="0">
                <a:solidFill>
                  <a:schemeClr val="bg1"/>
                </a:solidFill>
                <a:latin typeface="微软雅黑" panose="020B0503020204020204" pitchFamily="34" charset="-122"/>
                <a:ea typeface="微软雅黑" panose="020B0503020204020204" pitchFamily="34" charset="-122"/>
              </a:rPr>
              <a:t>个方面介绍</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a:t>
            </a:r>
          </a:p>
          <a:p>
            <a:r>
              <a:rPr lang="zh-CN" altLang="en-US" sz="2600" dirty="0">
                <a:solidFill>
                  <a:schemeClr val="bg1"/>
                </a:solidFill>
                <a:latin typeface="微软雅黑" panose="020B0503020204020204" pitchFamily="34" charset="-122"/>
                <a:ea typeface="微软雅黑" panose="020B0503020204020204" pitchFamily="34" charset="-122"/>
              </a:rPr>
              <a:t>	记录</a:t>
            </a:r>
            <a:r>
              <a:rPr lang="en-US" altLang="zh-CN" sz="2600" dirty="0">
                <a:solidFill>
                  <a:schemeClr val="bg1"/>
                </a:solidFill>
                <a:latin typeface="微软雅黑" panose="020B0503020204020204" pitchFamily="34" charset="-122"/>
                <a:ea typeface="微软雅黑" panose="020B0503020204020204" pitchFamily="34" charset="-122"/>
              </a:rPr>
              <a:t>/</a:t>
            </a:r>
            <a:r>
              <a:rPr lang="zh-CN" altLang="en-US" sz="2600" dirty="0">
                <a:solidFill>
                  <a:schemeClr val="bg1"/>
                </a:solidFill>
                <a:latin typeface="微软雅黑" panose="020B0503020204020204" pitchFamily="34" charset="-122"/>
                <a:ea typeface="微软雅黑" panose="020B0503020204020204" pitchFamily="34" charset="-122"/>
              </a:rPr>
              <a:t>重放功能、插件框架、跨架构分析、安卓系统模拟。</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231777" y="230671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66974" y="2310797"/>
            <a:ext cx="11059670" cy="3693319"/>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（一）记录</a:t>
            </a:r>
            <a:r>
              <a:rPr lang="en-US" altLang="zh-CN" sz="2600" dirty="0">
                <a:solidFill>
                  <a:srgbClr val="02E695"/>
                </a:solidFill>
                <a:latin typeface="微软雅黑" panose="020B0503020204020204" pitchFamily="34" charset="-122"/>
                <a:ea typeface="微软雅黑" panose="020B0503020204020204" pitchFamily="34" charset="-122"/>
              </a:rPr>
              <a:t>/</a:t>
            </a:r>
            <a:r>
              <a:rPr lang="zh-CN" altLang="en-US" sz="2600" dirty="0">
                <a:solidFill>
                  <a:srgbClr val="02E695"/>
                </a:solidFill>
                <a:latin typeface="微软雅黑" panose="020B0503020204020204" pitchFamily="34" charset="-122"/>
                <a:ea typeface="微软雅黑" panose="020B0503020204020204" pitchFamily="34" charset="-122"/>
              </a:rPr>
              <a:t>重放功能：</a:t>
            </a:r>
          </a:p>
          <a:p>
            <a:r>
              <a:rPr lang="zh-CN" altLang="en-US" sz="2600" dirty="0">
                <a:solidFill>
                  <a:schemeClr val="bg1"/>
                </a:solidFill>
                <a:latin typeface="微软雅黑" panose="020B0503020204020204" pitchFamily="34" charset="-122"/>
                <a:ea typeface="微软雅黑" panose="020B0503020204020204" pitchFamily="34" charset="-122"/>
              </a:rPr>
              <a:t>	关于记录功能：首先，对机器状态进行快照：寄存器和内存的内容；然后，记录</a:t>
            </a:r>
            <a:r>
              <a:rPr lang="en-US" altLang="zh-CN" sz="2600" dirty="0">
                <a:solidFill>
                  <a:schemeClr val="bg1"/>
                </a:solidFill>
                <a:latin typeface="微软雅黑" panose="020B0503020204020204" pitchFamily="34" charset="-122"/>
                <a:ea typeface="微软雅黑" panose="020B0503020204020204" pitchFamily="34" charset="-122"/>
              </a:rPr>
              <a:t>ND log(nondeterminism log)</a:t>
            </a:r>
            <a:r>
              <a:rPr lang="zh-CN" altLang="en-US" sz="2600" dirty="0">
                <a:solidFill>
                  <a:schemeClr val="bg1"/>
                </a:solidFill>
                <a:latin typeface="微软雅黑" panose="020B0503020204020204" pitchFamily="34" charset="-122"/>
                <a:ea typeface="微软雅黑" panose="020B0503020204020204" pitchFamily="34" charset="-122"/>
              </a:rPr>
              <a:t>。</a:t>
            </a:r>
            <a:r>
              <a:rPr lang="en-US" altLang="zh-CN" sz="2600" dirty="0">
                <a:solidFill>
                  <a:schemeClr val="bg1"/>
                </a:solidFill>
                <a:latin typeface="微软雅黑" panose="020B0503020204020204" pitchFamily="34" charset="-122"/>
                <a:ea typeface="微软雅黑" panose="020B0503020204020204" pitchFamily="34" charset="-122"/>
              </a:rPr>
              <a:t>ND Log</a:t>
            </a:r>
            <a:r>
              <a:rPr lang="zh-CN" altLang="en-US" sz="2600" dirty="0">
                <a:solidFill>
                  <a:schemeClr val="bg1"/>
                </a:solidFill>
                <a:latin typeface="微软雅黑" panose="020B0503020204020204" pitchFamily="34" charset="-122"/>
                <a:ea typeface="微软雅黑" panose="020B0503020204020204" pitchFamily="34" charset="-122"/>
              </a:rPr>
              <a:t>记录三种数据流：</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IN</a:t>
            </a:r>
            <a:r>
              <a:rPr lang="zh-CN" altLang="en-US" sz="2600" dirty="0">
                <a:solidFill>
                  <a:schemeClr val="bg1"/>
                </a:solidFill>
                <a:latin typeface="微软雅黑" panose="020B0503020204020204" pitchFamily="34" charset="-122"/>
                <a:ea typeface="微软雅黑" panose="020B0503020204020204" pitchFamily="34" charset="-122"/>
              </a:rPr>
              <a:t>：通过端口输入进入</a:t>
            </a:r>
            <a:r>
              <a:rPr lang="en-US" altLang="zh-CN" sz="2600" dirty="0">
                <a:solidFill>
                  <a:schemeClr val="bg1"/>
                </a:solidFill>
                <a:latin typeface="微软雅黑" panose="020B0503020204020204" pitchFamily="34" charset="-122"/>
                <a:ea typeface="微软雅黑" panose="020B0503020204020204" pitchFamily="34" charset="-122"/>
              </a:rPr>
              <a:t>CPU</a:t>
            </a:r>
            <a:r>
              <a:rPr lang="zh-CN" altLang="en-US" sz="2600" dirty="0">
                <a:solidFill>
                  <a:schemeClr val="bg1"/>
                </a:solidFill>
                <a:latin typeface="微软雅黑" panose="020B0503020204020204" pitchFamily="34" charset="-122"/>
                <a:ea typeface="微软雅黑" panose="020B0503020204020204" pitchFamily="34" charset="-122"/>
              </a:rPr>
              <a:t>的数据</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INT</a:t>
            </a:r>
            <a:r>
              <a:rPr lang="zh-CN" altLang="en-US" sz="2600" dirty="0">
                <a:solidFill>
                  <a:schemeClr val="bg1"/>
                </a:solidFill>
                <a:latin typeface="微软雅黑" panose="020B0503020204020204" pitchFamily="34" charset="-122"/>
                <a:ea typeface="微软雅黑" panose="020B0503020204020204" pitchFamily="34" charset="-122"/>
              </a:rPr>
              <a:t>：硬件中断和其参数</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DMA</a:t>
            </a:r>
            <a:r>
              <a:rPr lang="zh-CN" altLang="en-US" sz="2600" dirty="0">
                <a:solidFill>
                  <a:schemeClr val="bg1"/>
                </a:solidFill>
                <a:latin typeface="微软雅黑" panose="020B0503020204020204" pitchFamily="34" charset="-122"/>
                <a:ea typeface="微软雅黑" panose="020B0503020204020204" pitchFamily="34" charset="-122"/>
              </a:rPr>
              <a:t>：通过</a:t>
            </a:r>
            <a:r>
              <a:rPr lang="en-US" altLang="zh-CN" sz="2600" dirty="0">
                <a:solidFill>
                  <a:schemeClr val="bg1"/>
                </a:solidFill>
                <a:latin typeface="微软雅黑" panose="020B0503020204020204" pitchFamily="34" charset="-122"/>
                <a:ea typeface="微软雅黑" panose="020B0503020204020204" pitchFamily="34" charset="-122"/>
              </a:rPr>
              <a:t>DMA</a:t>
            </a:r>
            <a:r>
              <a:rPr lang="zh-CN" altLang="en-US" sz="2600" dirty="0">
                <a:solidFill>
                  <a:schemeClr val="bg1"/>
                </a:solidFill>
                <a:latin typeface="微软雅黑" panose="020B0503020204020204" pitchFamily="34" charset="-122"/>
                <a:ea typeface="微软雅黑" panose="020B0503020204020204" pitchFamily="34" charset="-122"/>
              </a:rPr>
              <a:t>写入</a:t>
            </a:r>
            <a:r>
              <a:rPr lang="en-US" altLang="zh-CN" sz="2600" dirty="0">
                <a:solidFill>
                  <a:schemeClr val="bg1"/>
                </a:solidFill>
                <a:latin typeface="微软雅黑" panose="020B0503020204020204" pitchFamily="34" charset="-122"/>
                <a:ea typeface="微软雅黑" panose="020B0503020204020204" pitchFamily="34" charset="-122"/>
              </a:rPr>
              <a:t>RAM</a:t>
            </a:r>
            <a:r>
              <a:rPr lang="zh-CN" altLang="en-US" sz="2600" dirty="0">
                <a:solidFill>
                  <a:schemeClr val="bg1"/>
                </a:solidFill>
                <a:latin typeface="微软雅黑" panose="020B0503020204020204" pitchFamily="34" charset="-122"/>
                <a:ea typeface="微软雅黑" panose="020B0503020204020204" pitchFamily="34" charset="-122"/>
              </a:rPr>
              <a:t>的数据</a:t>
            </a:r>
          </a:p>
          <a:p>
            <a:r>
              <a:rPr lang="zh-CN" altLang="en-US" sz="2600" dirty="0">
                <a:solidFill>
                  <a:schemeClr val="bg1"/>
                </a:solidFill>
                <a:latin typeface="微软雅黑" panose="020B0503020204020204" pitchFamily="34" charset="-122"/>
                <a:ea typeface="微软雅黑" panose="020B0503020204020204" pitchFamily="34" charset="-122"/>
              </a:rPr>
              <a:t>	上述三种数据被写入</a:t>
            </a:r>
            <a:r>
              <a:rPr lang="en-US" altLang="zh-CN" sz="2600" dirty="0">
                <a:solidFill>
                  <a:schemeClr val="bg1"/>
                </a:solidFill>
                <a:latin typeface="微软雅黑" panose="020B0503020204020204" pitchFamily="34" charset="-122"/>
                <a:ea typeface="微软雅黑" panose="020B0503020204020204" pitchFamily="34" charset="-122"/>
              </a:rPr>
              <a:t>ND Log</a:t>
            </a:r>
            <a:r>
              <a:rPr lang="zh-CN" altLang="en-US" sz="2600" dirty="0">
                <a:solidFill>
                  <a:schemeClr val="bg1"/>
                </a:solidFill>
                <a:latin typeface="微软雅黑" panose="020B0503020204020204" pitchFamily="34" charset="-122"/>
                <a:ea typeface="微软雅黑" panose="020B0503020204020204" pitchFamily="34" charset="-122"/>
              </a:rPr>
              <a:t>时，还会附带足够确定何时重放数据的</a:t>
            </a:r>
            <a:r>
              <a:rPr lang="en-US" altLang="zh-CN" sz="2600" dirty="0">
                <a:solidFill>
                  <a:schemeClr val="bg1"/>
                </a:solidFill>
                <a:latin typeface="微软雅黑" panose="020B0503020204020204" pitchFamily="34" charset="-122"/>
                <a:ea typeface="微软雅黑" panose="020B0503020204020204" pitchFamily="34" charset="-122"/>
              </a:rPr>
              <a:t>trace point</a:t>
            </a:r>
            <a:r>
              <a:rPr lang="zh-CN" altLang="en-US" sz="2600" dirty="0">
                <a:solidFill>
                  <a:schemeClr val="bg1"/>
                </a:solidFill>
                <a:latin typeface="微软雅黑" panose="020B0503020204020204" pitchFamily="34" charset="-122"/>
                <a:ea typeface="微软雅黑" panose="020B0503020204020204" pitchFamily="34" charset="-122"/>
              </a:rPr>
              <a:t>信息。</a:t>
            </a:r>
            <a:r>
              <a:rPr lang="en-US" altLang="zh-CN" sz="2600" dirty="0">
                <a:solidFill>
                  <a:schemeClr val="bg1"/>
                </a:solidFill>
                <a:latin typeface="微软雅黑" panose="020B0503020204020204" pitchFamily="34" charset="-122"/>
                <a:ea typeface="微软雅黑" panose="020B0503020204020204" pitchFamily="34" charset="-122"/>
              </a:rPr>
              <a:t>Trace Point</a:t>
            </a:r>
            <a:r>
              <a:rPr lang="zh-CN" altLang="en-US" sz="2600" dirty="0">
                <a:solidFill>
                  <a:schemeClr val="bg1"/>
                </a:solidFill>
                <a:latin typeface="微软雅黑" panose="020B0503020204020204" pitchFamily="34" charset="-122"/>
                <a:ea typeface="微软雅黑" panose="020B0503020204020204" pitchFamily="34" charset="-122"/>
              </a:rPr>
              <a:t>包含三个数据：</a:t>
            </a:r>
            <a:r>
              <a:rPr lang="en-US" altLang="zh-CN" sz="2600" dirty="0">
                <a:solidFill>
                  <a:schemeClr val="bg1"/>
                </a:solidFill>
                <a:latin typeface="微软雅黑" panose="020B0503020204020204" pitchFamily="34" charset="-122"/>
                <a:ea typeface="微软雅黑" panose="020B0503020204020204" pitchFamily="34" charset="-122"/>
              </a:rPr>
              <a:t>PC</a:t>
            </a:r>
            <a:r>
              <a:rPr lang="zh-CN" altLang="en-US" sz="2600" dirty="0">
                <a:solidFill>
                  <a:schemeClr val="bg1"/>
                </a:solidFill>
                <a:latin typeface="微软雅黑" panose="020B0503020204020204" pitchFamily="34" charset="-122"/>
                <a:ea typeface="微软雅黑" panose="020B0503020204020204" pitchFamily="34" charset="-122"/>
              </a:rPr>
              <a:t>值、从开始记录计算的指令数、隐式循环变量（</a:t>
            </a:r>
            <a:r>
              <a:rPr lang="en-US" altLang="zh-CN" sz="2600" dirty="0">
                <a:solidFill>
                  <a:schemeClr val="bg1"/>
                </a:solidFill>
                <a:latin typeface="微软雅黑" panose="020B0503020204020204" pitchFamily="34" charset="-122"/>
                <a:ea typeface="微软雅黑" panose="020B0503020204020204" pitchFamily="34" charset="-122"/>
              </a:rPr>
              <a:t>ECX on X86</a:t>
            </a:r>
            <a:r>
              <a:rPr lang="zh-CN" altLang="en-US" sz="2600"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7510408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2" y="1163641"/>
            <a:ext cx="11059670" cy="3293209"/>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（一）记录</a:t>
            </a:r>
            <a:r>
              <a:rPr lang="en-US" altLang="zh-CN" sz="2600" dirty="0">
                <a:solidFill>
                  <a:srgbClr val="02E695"/>
                </a:solidFill>
                <a:latin typeface="微软雅黑" panose="020B0503020204020204" pitchFamily="34" charset="-122"/>
                <a:ea typeface="微软雅黑" panose="020B0503020204020204" pitchFamily="34" charset="-122"/>
              </a:rPr>
              <a:t>/</a:t>
            </a:r>
            <a:r>
              <a:rPr lang="zh-CN" altLang="en-US" sz="2600" dirty="0">
                <a:solidFill>
                  <a:srgbClr val="02E695"/>
                </a:solidFill>
                <a:latin typeface="微软雅黑" panose="020B0503020204020204" pitchFamily="34" charset="-122"/>
                <a:ea typeface="微软雅黑" panose="020B0503020204020204" pitchFamily="34" charset="-122"/>
              </a:rPr>
              <a:t>重放功能：</a:t>
            </a:r>
          </a:p>
          <a:p>
            <a:r>
              <a:rPr lang="en-US" altLang="zh-CN" sz="2600" dirty="0">
                <a:solidFill>
                  <a:schemeClr val="bg1"/>
                </a:solidFill>
                <a:latin typeface="微软雅黑" panose="020B0503020204020204" pitchFamily="34" charset="-122"/>
                <a:ea typeface="微软雅黑" panose="020B0503020204020204" pitchFamily="34" charset="-122"/>
              </a:rPr>
              <a:t>	PANDA</a:t>
            </a:r>
            <a:r>
              <a:rPr lang="zh-CN" altLang="en-US" sz="2600" dirty="0">
                <a:solidFill>
                  <a:schemeClr val="bg1"/>
                </a:solidFill>
                <a:latin typeface="微软雅黑" panose="020B0503020204020204" pitchFamily="34" charset="-122"/>
                <a:ea typeface="微软雅黑" panose="020B0503020204020204" pitchFamily="34" charset="-122"/>
              </a:rPr>
              <a:t>的重放功能和</a:t>
            </a:r>
            <a:r>
              <a:rPr lang="en-US" altLang="zh-CN" sz="2600" dirty="0">
                <a:solidFill>
                  <a:schemeClr val="bg1"/>
                </a:solidFill>
                <a:latin typeface="微软雅黑" panose="020B0503020204020204" pitchFamily="34" charset="-122"/>
                <a:ea typeface="微软雅黑" panose="020B0503020204020204" pitchFamily="34" charset="-122"/>
              </a:rPr>
              <a:t>VMWare</a:t>
            </a:r>
            <a:r>
              <a:rPr lang="zh-CN" altLang="en-US" sz="2600" dirty="0">
                <a:solidFill>
                  <a:schemeClr val="bg1"/>
                </a:solidFill>
                <a:latin typeface="微软雅黑" panose="020B0503020204020204" pitchFamily="34" charset="-122"/>
                <a:ea typeface="微软雅黑" panose="020B0503020204020204" pitchFamily="34" charset="-122"/>
              </a:rPr>
              <a:t>的快照不同。</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VMWare</a:t>
            </a:r>
            <a:r>
              <a:rPr lang="zh-CN" altLang="en-US" sz="2600" dirty="0">
                <a:solidFill>
                  <a:schemeClr val="bg1"/>
                </a:solidFill>
                <a:latin typeface="微软雅黑" panose="020B0503020204020204" pitchFamily="34" charset="-122"/>
                <a:ea typeface="微软雅黑" panose="020B0503020204020204" pitchFamily="34" charset="-122"/>
              </a:rPr>
              <a:t>的</a:t>
            </a:r>
            <a:r>
              <a:rPr lang="en-US" altLang="zh-CN" sz="2600" dirty="0">
                <a:solidFill>
                  <a:schemeClr val="bg1"/>
                </a:solidFill>
                <a:latin typeface="微软雅黑" panose="020B0503020204020204" pitchFamily="34" charset="-122"/>
                <a:ea typeface="微软雅黑" panose="020B0503020204020204" pitchFamily="34" charset="-122"/>
              </a:rPr>
              <a:t>ND Log</a:t>
            </a:r>
            <a:r>
              <a:rPr lang="zh-CN" altLang="en-US" sz="2600" dirty="0">
                <a:solidFill>
                  <a:schemeClr val="bg1"/>
                </a:solidFill>
                <a:latin typeface="微软雅黑" panose="020B0503020204020204" pitchFamily="34" charset="-122"/>
                <a:ea typeface="微软雅黑" panose="020B0503020204020204" pitchFamily="34" charset="-122"/>
              </a:rPr>
              <a:t>还包含了外设的输入，所以</a:t>
            </a:r>
            <a:r>
              <a:rPr lang="en-US" altLang="zh-CN" sz="2600" dirty="0">
                <a:solidFill>
                  <a:schemeClr val="bg1"/>
                </a:solidFill>
                <a:latin typeface="微软雅黑" panose="020B0503020204020204" pitchFamily="34" charset="-122"/>
                <a:ea typeface="微软雅黑" panose="020B0503020204020204" pitchFamily="34" charset="-122"/>
              </a:rPr>
              <a:t>CPU</a:t>
            </a:r>
            <a:r>
              <a:rPr lang="zh-CN" altLang="en-US" sz="2600" dirty="0">
                <a:solidFill>
                  <a:schemeClr val="bg1"/>
                </a:solidFill>
                <a:latin typeface="微软雅黑" panose="020B0503020204020204" pitchFamily="34" charset="-122"/>
                <a:ea typeface="微软雅黑" panose="020B0503020204020204" pitchFamily="34" charset="-122"/>
              </a:rPr>
              <a:t>和所有外设的状态始终保持一致，从而实现“</a:t>
            </a:r>
            <a:r>
              <a:rPr lang="en-US" altLang="zh-CN" sz="2600" dirty="0">
                <a:solidFill>
                  <a:schemeClr val="bg1"/>
                </a:solidFill>
                <a:latin typeface="微软雅黑" panose="020B0503020204020204" pitchFamily="34" charset="-122"/>
                <a:ea typeface="微软雅黑" panose="020B0503020204020204" pitchFamily="34" charset="-122"/>
              </a:rPr>
              <a:t>Go Live</a:t>
            </a:r>
            <a:r>
              <a:rPr lang="zh-CN" altLang="en-US" sz="2600" dirty="0">
                <a:solidFill>
                  <a:schemeClr val="bg1"/>
                </a:solidFill>
                <a:latin typeface="微软雅黑" panose="020B0503020204020204" pitchFamily="34" charset="-122"/>
                <a:ea typeface="微软雅黑" panose="020B0503020204020204" pitchFamily="34" charset="-122"/>
              </a:rPr>
              <a:t>”的效果。但</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只聚焦于</a:t>
            </a:r>
            <a:r>
              <a:rPr lang="en-US" altLang="zh-CN" sz="2600" dirty="0">
                <a:solidFill>
                  <a:schemeClr val="bg1"/>
                </a:solidFill>
                <a:latin typeface="微软雅黑" panose="020B0503020204020204" pitchFamily="34" charset="-122"/>
                <a:ea typeface="微软雅黑" panose="020B0503020204020204" pitchFamily="34" charset="-122"/>
              </a:rPr>
              <a:t>CPU</a:t>
            </a:r>
            <a:r>
              <a:rPr lang="zh-CN" altLang="en-US" sz="2600" dirty="0">
                <a:solidFill>
                  <a:schemeClr val="bg1"/>
                </a:solidFill>
                <a:latin typeface="微软雅黑" panose="020B0503020204020204" pitchFamily="34" charset="-122"/>
                <a:ea typeface="微软雅黑" panose="020B0503020204020204" pitchFamily="34" charset="-122"/>
              </a:rPr>
              <a:t>和</a:t>
            </a:r>
            <a:r>
              <a:rPr lang="en-US" altLang="zh-CN" sz="2600" dirty="0">
                <a:solidFill>
                  <a:schemeClr val="bg1"/>
                </a:solidFill>
                <a:latin typeface="微软雅黑" panose="020B0503020204020204" pitchFamily="34" charset="-122"/>
                <a:ea typeface="微软雅黑" panose="020B0503020204020204" pitchFamily="34" charset="-122"/>
              </a:rPr>
              <a:t>RAM</a:t>
            </a:r>
            <a:r>
              <a:rPr lang="zh-CN" altLang="en-US" sz="2600" dirty="0">
                <a:solidFill>
                  <a:schemeClr val="bg1"/>
                </a:solidFill>
                <a:latin typeface="微软雅黑" panose="020B0503020204020204" pitchFamily="34" charset="-122"/>
                <a:ea typeface="微软雅黑" panose="020B0503020204020204" pitchFamily="34" charset="-122"/>
              </a:rPr>
              <a:t>，所以无法“</a:t>
            </a:r>
            <a:r>
              <a:rPr lang="en-US" altLang="zh-CN" sz="2600" dirty="0">
                <a:solidFill>
                  <a:schemeClr val="bg1"/>
                </a:solidFill>
                <a:latin typeface="微软雅黑" panose="020B0503020204020204" pitchFamily="34" charset="-122"/>
                <a:ea typeface="微软雅黑" panose="020B0503020204020204" pitchFamily="34" charset="-122"/>
              </a:rPr>
              <a:t>Go Live</a:t>
            </a:r>
            <a:r>
              <a:rPr lang="zh-CN" altLang="en-US" sz="2600" dirty="0">
                <a:solidFill>
                  <a:schemeClr val="bg1"/>
                </a:solidFill>
                <a:latin typeface="微软雅黑" panose="020B0503020204020204" pitchFamily="34" charset="-122"/>
                <a:ea typeface="微软雅黑" panose="020B0503020204020204" pitchFamily="34" charset="-122"/>
              </a:rPr>
              <a:t>”</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zh-CN" altLang="en-US" sz="2600" dirty="0">
                <a:solidFill>
                  <a:schemeClr val="bg1"/>
                </a:solidFill>
                <a:latin typeface="微软雅黑" panose="020B0503020204020204" pitchFamily="34" charset="-122"/>
                <a:ea typeface="微软雅黑" panose="020B0503020204020204" pitchFamily="34" charset="-122"/>
              </a:rPr>
              <a:t>但是</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本来就深入的逆向</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zh-CN" altLang="en-US" sz="2600" dirty="0">
                <a:solidFill>
                  <a:schemeClr val="bg1"/>
                </a:solidFill>
                <a:latin typeface="微软雅黑" panose="020B0503020204020204" pitchFamily="34" charset="-122"/>
                <a:ea typeface="微软雅黑" panose="020B0503020204020204" pitchFamily="34" charset="-122"/>
              </a:rPr>
              <a:t>分析为目标，并不需要重放之后</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zh-CN" altLang="en-US" sz="2600" dirty="0">
                <a:solidFill>
                  <a:schemeClr val="bg1"/>
                </a:solidFill>
                <a:latin typeface="微软雅黑" panose="020B0503020204020204" pitchFamily="34" charset="-122"/>
                <a:ea typeface="微软雅黑" panose="020B0503020204020204" pitchFamily="34" charset="-122"/>
              </a:rPr>
              <a:t>继续运行。</a:t>
            </a:r>
            <a:endParaRPr lang="en-US" altLang="zh-CN" sz="2600" dirty="0">
              <a:solidFill>
                <a:schemeClr val="bg1"/>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B418A319-534B-468D-B82E-884644256584}"/>
              </a:ext>
            </a:extLst>
          </p:cNvPr>
          <p:cNvPicPr>
            <a:picLocks noChangeAspect="1"/>
          </p:cNvPicPr>
          <p:nvPr/>
        </p:nvPicPr>
        <p:blipFill>
          <a:blip r:embed="rId3"/>
          <a:stretch>
            <a:fillRect/>
          </a:stretch>
        </p:blipFill>
        <p:spPr>
          <a:xfrm>
            <a:off x="5769034" y="2980573"/>
            <a:ext cx="6164523" cy="3539443"/>
          </a:xfrm>
          <a:prstGeom prst="rect">
            <a:avLst/>
          </a:prstGeom>
        </p:spPr>
      </p:pic>
    </p:spTree>
    <p:extLst>
      <p:ext uri="{BB962C8B-B14F-4D97-AF65-F5344CB8AC3E}">
        <p14:creationId xmlns:p14="http://schemas.microsoft.com/office/powerpoint/2010/main" val="402112593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2" y="1163641"/>
            <a:ext cx="11059670" cy="1692771"/>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（一）记录</a:t>
            </a:r>
            <a:r>
              <a:rPr lang="en-US" altLang="zh-CN" sz="2600" dirty="0">
                <a:solidFill>
                  <a:srgbClr val="02E695"/>
                </a:solidFill>
                <a:latin typeface="微软雅黑" panose="020B0503020204020204" pitchFamily="34" charset="-122"/>
                <a:ea typeface="微软雅黑" panose="020B0503020204020204" pitchFamily="34" charset="-122"/>
              </a:rPr>
              <a:t>/</a:t>
            </a:r>
            <a:r>
              <a:rPr lang="zh-CN" altLang="en-US" sz="2600" dirty="0">
                <a:solidFill>
                  <a:srgbClr val="02E695"/>
                </a:solidFill>
                <a:latin typeface="微软雅黑" panose="020B0503020204020204" pitchFamily="34" charset="-122"/>
                <a:ea typeface="微软雅黑" panose="020B0503020204020204" pitchFamily="34" charset="-122"/>
              </a:rPr>
              <a:t>重放功能：</a:t>
            </a:r>
          </a:p>
          <a:p>
            <a:r>
              <a:rPr lang="en-US" altLang="zh-CN" sz="2600" dirty="0">
                <a:solidFill>
                  <a:schemeClr val="bg1"/>
                </a:solidFill>
                <a:latin typeface="微软雅黑" panose="020B0503020204020204" pitchFamily="34" charset="-122"/>
                <a:ea typeface="微软雅黑" panose="020B0503020204020204" pitchFamily="34" charset="-122"/>
              </a:rPr>
              <a:t>	PANDA</a:t>
            </a:r>
            <a:r>
              <a:rPr lang="zh-CN" altLang="en-US" sz="2600" dirty="0">
                <a:solidFill>
                  <a:schemeClr val="bg1"/>
                </a:solidFill>
                <a:latin typeface="微软雅黑" panose="020B0503020204020204" pitchFamily="34" charset="-122"/>
                <a:ea typeface="微软雅黑" panose="020B0503020204020204" pitchFamily="34" charset="-122"/>
              </a:rPr>
              <a:t>的记录和重放机制十分稳定有效，并且</a:t>
            </a:r>
            <a:r>
              <a:rPr lang="en-US" altLang="zh-CN" sz="2600" dirty="0">
                <a:solidFill>
                  <a:schemeClr val="bg1"/>
                </a:solidFill>
                <a:latin typeface="微软雅黑" panose="020B0503020204020204" pitchFamily="34" charset="-122"/>
                <a:ea typeface="微软雅黑" panose="020B0503020204020204" pitchFamily="34" charset="-122"/>
              </a:rPr>
              <a:t>ND Log</a:t>
            </a:r>
            <a:r>
              <a:rPr lang="zh-CN" altLang="en-US" sz="2600" dirty="0">
                <a:solidFill>
                  <a:schemeClr val="bg1"/>
                </a:solidFill>
                <a:latin typeface="微软雅黑" panose="020B0503020204020204" pitchFamily="34" charset="-122"/>
                <a:ea typeface="微软雅黑" panose="020B0503020204020204" pitchFamily="34" charset="-122"/>
              </a:rPr>
              <a:t>文件大小适中，一字节的</a:t>
            </a:r>
            <a:r>
              <a:rPr lang="en-US" altLang="zh-CN" sz="2600" dirty="0">
                <a:solidFill>
                  <a:schemeClr val="bg1"/>
                </a:solidFill>
                <a:latin typeface="微软雅黑" panose="020B0503020204020204" pitchFamily="34" charset="-122"/>
                <a:ea typeface="微软雅黑" panose="020B0503020204020204" pitchFamily="34" charset="-122"/>
              </a:rPr>
              <a:t>ND Log</a:t>
            </a:r>
            <a:r>
              <a:rPr lang="zh-CN" altLang="en-US" sz="2600" dirty="0">
                <a:solidFill>
                  <a:schemeClr val="bg1"/>
                </a:solidFill>
                <a:latin typeface="微软雅黑" panose="020B0503020204020204" pitchFamily="34" charset="-122"/>
                <a:ea typeface="微软雅黑" panose="020B0503020204020204" pitchFamily="34" charset="-122"/>
              </a:rPr>
              <a:t>对应</a:t>
            </a:r>
            <a:r>
              <a:rPr lang="en-US" altLang="zh-CN" sz="2600" dirty="0">
                <a:solidFill>
                  <a:schemeClr val="bg1"/>
                </a:solidFill>
                <a:latin typeface="微软雅黑" panose="020B0503020204020204" pitchFamily="34" charset="-122"/>
                <a:ea typeface="微软雅黑" panose="020B0503020204020204" pitchFamily="34" charset="-122"/>
              </a:rPr>
              <a:t>20</a:t>
            </a:r>
            <a:r>
              <a:rPr lang="zh-CN" altLang="en-US" sz="2600" dirty="0">
                <a:solidFill>
                  <a:schemeClr val="bg1"/>
                </a:solidFill>
                <a:latin typeface="微软雅黑" panose="020B0503020204020204" pitchFamily="34" charset="-122"/>
                <a:ea typeface="微软雅黑" panose="020B0503020204020204" pitchFamily="34" charset="-122"/>
              </a:rPr>
              <a:t>到</a:t>
            </a:r>
            <a:r>
              <a:rPr lang="en-US" altLang="zh-CN" sz="2600" dirty="0">
                <a:solidFill>
                  <a:schemeClr val="bg1"/>
                </a:solidFill>
                <a:latin typeface="微软雅黑" panose="020B0503020204020204" pitchFamily="34" charset="-122"/>
                <a:ea typeface="微软雅黑" panose="020B0503020204020204" pitchFamily="34" charset="-122"/>
              </a:rPr>
              <a:t>1000</a:t>
            </a:r>
            <a:r>
              <a:rPr lang="zh-CN" altLang="en-US" sz="2600" dirty="0">
                <a:solidFill>
                  <a:schemeClr val="bg1"/>
                </a:solidFill>
                <a:latin typeface="微软雅黑" panose="020B0503020204020204" pitchFamily="34" charset="-122"/>
                <a:ea typeface="微软雅黑" panose="020B0503020204020204" pitchFamily="34" charset="-122"/>
              </a:rPr>
              <a:t>条指令（表中实例涵盖各种架构、各种任务</a:t>
            </a:r>
            <a:r>
              <a:rPr lang="en-US" altLang="zh-CN" sz="2600" dirty="0">
                <a:solidFill>
                  <a:schemeClr val="bg1"/>
                </a:solidFill>
                <a:latin typeface="微软雅黑" panose="020B0503020204020204" pitchFamily="34" charset="-122"/>
                <a:ea typeface="微软雅黑" panose="020B0503020204020204" pitchFamily="34" charset="-122"/>
              </a:rPr>
              <a:t>[</a:t>
            </a:r>
            <a:r>
              <a:rPr lang="zh-CN" altLang="en-US" sz="2600" dirty="0">
                <a:solidFill>
                  <a:schemeClr val="bg1"/>
                </a:solidFill>
                <a:latin typeface="微软雅黑" panose="020B0503020204020204" pitchFamily="34" charset="-122"/>
                <a:ea typeface="微软雅黑" panose="020B0503020204020204" pitchFamily="34" charset="-122"/>
              </a:rPr>
              <a:t>启动</a:t>
            </a:r>
            <a:r>
              <a:rPr lang="en-US" altLang="zh-CN" sz="2600" dirty="0">
                <a:solidFill>
                  <a:schemeClr val="bg1"/>
                </a:solidFill>
                <a:latin typeface="微软雅黑" panose="020B0503020204020204" pitchFamily="34" charset="-122"/>
                <a:ea typeface="微软雅黑" panose="020B0503020204020204" pitchFamily="34" charset="-122"/>
              </a:rPr>
              <a:t>FreeBSD</a:t>
            </a:r>
            <a:r>
              <a:rPr lang="zh-CN" altLang="en-US" sz="2600" dirty="0">
                <a:solidFill>
                  <a:schemeClr val="bg1"/>
                </a:solidFill>
                <a:latin typeface="微软雅黑" panose="020B0503020204020204" pitchFamily="34" charset="-122"/>
                <a:ea typeface="微软雅黑" panose="020B0503020204020204" pitchFamily="34" charset="-122"/>
              </a:rPr>
              <a:t>、运行恶意软件</a:t>
            </a:r>
            <a:r>
              <a:rPr lang="en-US" altLang="zh-CN" sz="2600" dirty="0" err="1">
                <a:solidFill>
                  <a:schemeClr val="bg1"/>
                </a:solidFill>
                <a:latin typeface="微软雅黑" panose="020B0503020204020204" pitchFamily="34" charset="-122"/>
                <a:ea typeface="微软雅黑" panose="020B0503020204020204" pitchFamily="34" charset="-122"/>
              </a:rPr>
              <a:t>Carberp</a:t>
            </a:r>
            <a:r>
              <a:rPr lang="zh-CN" altLang="en-US" sz="2600" dirty="0">
                <a:solidFill>
                  <a:schemeClr val="bg1"/>
                </a:solidFill>
                <a:latin typeface="微软雅黑" panose="020B0503020204020204" pitchFamily="34" charset="-122"/>
                <a:ea typeface="微软雅黑" panose="020B0503020204020204" pitchFamily="34" charset="-122"/>
              </a:rPr>
              <a:t>、安装游戏</a:t>
            </a:r>
            <a:r>
              <a:rPr lang="en-US" altLang="zh-CN" sz="2600" dirty="0">
                <a:solidFill>
                  <a:schemeClr val="bg1"/>
                </a:solidFill>
                <a:latin typeface="微软雅黑" panose="020B0503020204020204" pitchFamily="34" charset="-122"/>
                <a:ea typeface="微软雅黑" panose="020B0503020204020204" pitchFamily="34" charset="-122"/>
              </a:rPr>
              <a:t>]</a:t>
            </a:r>
            <a:r>
              <a:rPr lang="zh-CN" altLang="en-US" sz="2600" dirty="0">
                <a:solidFill>
                  <a:schemeClr val="bg1"/>
                </a:solidFill>
                <a:latin typeface="微软雅黑" panose="020B0503020204020204" pitchFamily="34" charset="-122"/>
                <a:ea typeface="微软雅黑" panose="020B0503020204020204" pitchFamily="34" charset="-122"/>
              </a:rPr>
              <a:t>）</a:t>
            </a:r>
            <a:endParaRPr lang="en-US" altLang="zh-CN" sz="2600" dirty="0">
              <a:solidFill>
                <a:schemeClr val="bg1"/>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CEDF31B9-9476-48E8-9173-3F6454F4137B}"/>
              </a:ext>
            </a:extLst>
          </p:cNvPr>
          <p:cNvPicPr>
            <a:picLocks noChangeAspect="1"/>
          </p:cNvPicPr>
          <p:nvPr/>
        </p:nvPicPr>
        <p:blipFill>
          <a:blip r:embed="rId3"/>
          <a:stretch>
            <a:fillRect/>
          </a:stretch>
        </p:blipFill>
        <p:spPr>
          <a:xfrm>
            <a:off x="2097352" y="3020648"/>
            <a:ext cx="8287789" cy="3478357"/>
          </a:xfrm>
          <a:prstGeom prst="rect">
            <a:avLst/>
          </a:prstGeom>
        </p:spPr>
      </p:pic>
    </p:spTree>
    <p:extLst>
      <p:ext uri="{BB962C8B-B14F-4D97-AF65-F5344CB8AC3E}">
        <p14:creationId xmlns:p14="http://schemas.microsoft.com/office/powerpoint/2010/main" val="229032483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2" y="1163641"/>
            <a:ext cx="11059670" cy="4022704"/>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（一）记录</a:t>
            </a:r>
            <a:r>
              <a:rPr lang="en-US" altLang="zh-CN" sz="2600" dirty="0">
                <a:solidFill>
                  <a:srgbClr val="02E695"/>
                </a:solidFill>
                <a:latin typeface="微软雅黑" panose="020B0503020204020204" pitchFamily="34" charset="-122"/>
                <a:ea typeface="微软雅黑" panose="020B0503020204020204" pitchFamily="34" charset="-122"/>
              </a:rPr>
              <a:t>/</a:t>
            </a:r>
            <a:r>
              <a:rPr lang="zh-CN" altLang="en-US" sz="2600" dirty="0">
                <a:solidFill>
                  <a:srgbClr val="02E695"/>
                </a:solidFill>
                <a:latin typeface="微软雅黑" panose="020B0503020204020204" pitchFamily="34" charset="-122"/>
                <a:ea typeface="微软雅黑" panose="020B0503020204020204" pitchFamily="34" charset="-122"/>
              </a:rPr>
              <a:t>重放功能：</a:t>
            </a:r>
          </a:p>
          <a:p>
            <a:pPr>
              <a:lnSpc>
                <a:spcPct val="150000"/>
              </a:lnSpc>
            </a:pPr>
            <a:r>
              <a:rPr lang="en-US" altLang="zh-CN" sz="2600" dirty="0">
                <a:solidFill>
                  <a:schemeClr val="bg1"/>
                </a:solidFill>
                <a:latin typeface="微软雅黑" panose="020B0503020204020204" pitchFamily="34" charset="-122"/>
                <a:ea typeface="微软雅黑" panose="020B0503020204020204" pitchFamily="34" charset="-122"/>
              </a:rPr>
              <a:t>	PANDA</a:t>
            </a:r>
            <a:r>
              <a:rPr lang="zh-CN" altLang="en-US" sz="2600" dirty="0">
                <a:solidFill>
                  <a:schemeClr val="bg1"/>
                </a:solidFill>
                <a:latin typeface="微软雅黑" panose="020B0503020204020204" pitchFamily="34" charset="-122"/>
                <a:ea typeface="微软雅黑" panose="020B0503020204020204" pitchFamily="34" charset="-122"/>
              </a:rPr>
              <a:t>的</a:t>
            </a:r>
            <a:r>
              <a:rPr lang="zh-CN" altLang="en-US" sz="2600" dirty="0">
                <a:solidFill>
                  <a:srgbClr val="02E695"/>
                </a:solidFill>
                <a:latin typeface="微软雅黑" panose="020B0503020204020204" pitchFamily="34" charset="-122"/>
                <a:ea typeface="微软雅黑" panose="020B0503020204020204" pitchFamily="34" charset="-122"/>
              </a:rPr>
              <a:t>完全可重复性</a:t>
            </a:r>
            <a:r>
              <a:rPr lang="zh-CN" altLang="en-US" sz="2600" dirty="0">
                <a:solidFill>
                  <a:schemeClr val="bg1"/>
                </a:solidFill>
                <a:latin typeface="微软雅黑" panose="020B0503020204020204" pitchFamily="34" charset="-122"/>
                <a:ea typeface="微软雅黑" panose="020B0503020204020204" pitchFamily="34" charset="-122"/>
              </a:rPr>
              <a:t>对于动态分析十分有价值。</a:t>
            </a:r>
            <a:endParaRPr lang="en-US" altLang="zh-CN" sz="2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传统来说，人工动态分析通常会再调试器中运行程序，但是调试器都</a:t>
            </a:r>
            <a:r>
              <a:rPr lang="zh-CN" altLang="en-US" sz="2600" dirty="0">
                <a:solidFill>
                  <a:srgbClr val="02E695"/>
                </a:solidFill>
                <a:latin typeface="微软雅黑" panose="020B0503020204020204" pitchFamily="34" charset="-122"/>
                <a:ea typeface="微软雅黑" panose="020B0503020204020204" pitchFamily="34" charset="-122"/>
              </a:rPr>
              <a:t>不支持回退分析</a:t>
            </a:r>
            <a:r>
              <a:rPr lang="zh-CN" altLang="en-US" sz="2600" dirty="0">
                <a:solidFill>
                  <a:schemeClr val="bg1"/>
                </a:solidFill>
                <a:latin typeface="微软雅黑" panose="020B0503020204020204" pitchFamily="34" charset="-122"/>
                <a:ea typeface="微软雅黑" panose="020B0503020204020204" pitchFamily="34" charset="-122"/>
              </a:rPr>
              <a:t>，为了分析程序之前的状态，分析人员一般需要重新运行程序，但是每次重新运行都会导致程序的堆中的数据结构地址完全改变，没有调试符号的情况下，分析人员需要重新定位数据结构地址。</a:t>
            </a:r>
            <a:endParaRPr lang="en-US" altLang="zh-CN" sz="2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但是</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的重放功能能够</a:t>
            </a:r>
            <a:r>
              <a:rPr lang="zh-CN" altLang="en-US" sz="2600" dirty="0">
                <a:solidFill>
                  <a:srgbClr val="02E695"/>
                </a:solidFill>
                <a:latin typeface="微软雅黑" panose="020B0503020204020204" pitchFamily="34" charset="-122"/>
                <a:ea typeface="微软雅黑" panose="020B0503020204020204" pitchFamily="34" charset="-122"/>
              </a:rPr>
              <a:t>确保程序多次运行时堆分配完全一致</a:t>
            </a:r>
            <a:r>
              <a:rPr lang="zh-CN" altLang="en-US" sz="2600" dirty="0">
                <a:solidFill>
                  <a:schemeClr val="bg1"/>
                </a:solidFill>
                <a:latin typeface="微软雅黑" panose="020B0503020204020204" pitchFamily="34" charset="-122"/>
                <a:ea typeface="微软雅黑" panose="020B0503020204020204" pitchFamily="34" charset="-122"/>
              </a:rPr>
              <a:t>。</a:t>
            </a:r>
            <a:endParaRPr lang="en-US" altLang="zh-CN" sz="2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102755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2" y="1163641"/>
            <a:ext cx="11059670" cy="2222211"/>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（一）记录</a:t>
            </a:r>
            <a:r>
              <a:rPr lang="en-US" altLang="zh-CN" sz="2600" dirty="0">
                <a:solidFill>
                  <a:srgbClr val="02E695"/>
                </a:solidFill>
                <a:latin typeface="微软雅黑" panose="020B0503020204020204" pitchFamily="34" charset="-122"/>
                <a:ea typeface="微软雅黑" panose="020B0503020204020204" pitchFamily="34" charset="-122"/>
              </a:rPr>
              <a:t>/</a:t>
            </a:r>
            <a:r>
              <a:rPr lang="zh-CN" altLang="en-US" sz="2600" dirty="0">
                <a:solidFill>
                  <a:srgbClr val="02E695"/>
                </a:solidFill>
                <a:latin typeface="微软雅黑" panose="020B0503020204020204" pitchFamily="34" charset="-122"/>
                <a:ea typeface="微软雅黑" panose="020B0503020204020204" pitchFamily="34" charset="-122"/>
              </a:rPr>
              <a:t>重放功能：</a:t>
            </a:r>
          </a:p>
          <a:p>
            <a:pPr>
              <a:lnSpc>
                <a:spcPct val="150000"/>
              </a:lnSpc>
            </a:pPr>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对于记录和重放功能，</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并没有给予性能太高的优先级，所以开启记录</a:t>
            </a:r>
            <a:r>
              <a:rPr lang="en-US" altLang="zh-CN" sz="2600" dirty="0">
                <a:solidFill>
                  <a:schemeClr val="bg1"/>
                </a:solidFill>
                <a:latin typeface="微软雅黑" panose="020B0503020204020204" pitchFamily="34" charset="-122"/>
                <a:ea typeface="微软雅黑" panose="020B0503020204020204" pitchFamily="34" charset="-122"/>
              </a:rPr>
              <a:t>/</a:t>
            </a:r>
            <a:r>
              <a:rPr lang="zh-CN" altLang="en-US" sz="2600" dirty="0">
                <a:solidFill>
                  <a:schemeClr val="bg1"/>
                </a:solidFill>
                <a:latin typeface="微软雅黑" panose="020B0503020204020204" pitchFamily="34" charset="-122"/>
                <a:ea typeface="微软雅黑" panose="020B0503020204020204" pitchFamily="34" charset="-122"/>
              </a:rPr>
              <a:t>重放功能时，</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的运行会变慢。下图是，在虚拟中编译</a:t>
            </a:r>
            <a:r>
              <a:rPr lang="en-US" altLang="zh-CN" sz="2600" dirty="0">
                <a:solidFill>
                  <a:schemeClr val="bg1"/>
                </a:solidFill>
                <a:latin typeface="微软雅黑" panose="020B0503020204020204" pitchFamily="34" charset="-122"/>
                <a:ea typeface="微软雅黑" panose="020B0503020204020204" pitchFamily="34" charset="-122"/>
              </a:rPr>
              <a:t>gzip-1.2.4</a:t>
            </a:r>
            <a:r>
              <a:rPr lang="zh-CN" altLang="en-US" sz="2600" dirty="0">
                <a:solidFill>
                  <a:schemeClr val="bg1"/>
                </a:solidFill>
                <a:latin typeface="微软雅黑" panose="020B0503020204020204" pitchFamily="34" charset="-122"/>
                <a:ea typeface="微软雅黑" panose="020B0503020204020204" pitchFamily="34" charset="-122"/>
              </a:rPr>
              <a:t>时的运行时间数据。</a:t>
            </a:r>
            <a:endParaRPr lang="en-US" altLang="zh-CN" sz="2600"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E8B6636-2C8F-4189-9B66-44AB8BA971A9}"/>
              </a:ext>
            </a:extLst>
          </p:cNvPr>
          <p:cNvPicPr>
            <a:picLocks noChangeAspect="1"/>
          </p:cNvPicPr>
          <p:nvPr/>
        </p:nvPicPr>
        <p:blipFill>
          <a:blip r:embed="rId3"/>
          <a:stretch>
            <a:fillRect/>
          </a:stretch>
        </p:blipFill>
        <p:spPr>
          <a:xfrm>
            <a:off x="2228007" y="3577429"/>
            <a:ext cx="7612784" cy="2938202"/>
          </a:xfrm>
          <a:prstGeom prst="rect">
            <a:avLst/>
          </a:prstGeom>
        </p:spPr>
      </p:pic>
    </p:spTree>
    <p:extLst>
      <p:ext uri="{BB962C8B-B14F-4D97-AF65-F5344CB8AC3E}">
        <p14:creationId xmlns:p14="http://schemas.microsoft.com/office/powerpoint/2010/main" val="683254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2492990"/>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（二）插件框架：</a:t>
            </a: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为了理解</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的插件框架，首先得了解</a:t>
            </a:r>
            <a:r>
              <a:rPr lang="en-US" altLang="zh-CN" sz="2600" dirty="0">
                <a:solidFill>
                  <a:schemeClr val="bg1"/>
                </a:solidFill>
                <a:latin typeface="微软雅黑" panose="020B0503020204020204" pitchFamily="34" charset="-122"/>
                <a:ea typeface="微软雅黑" panose="020B0503020204020204" pitchFamily="34" charset="-122"/>
              </a:rPr>
              <a:t>QEMU</a:t>
            </a:r>
            <a:r>
              <a:rPr lang="zh-CN" altLang="en-US" sz="2600" dirty="0">
                <a:solidFill>
                  <a:schemeClr val="bg1"/>
                </a:solidFill>
                <a:latin typeface="微软雅黑" panose="020B0503020204020204" pitchFamily="34" charset="-122"/>
                <a:ea typeface="微软雅黑" panose="020B0503020204020204" pitchFamily="34" charset="-122"/>
              </a:rPr>
              <a:t>在全系统模式下执行代码的原理。如图所示，目标代码首先被转换为中间表示</a:t>
            </a:r>
            <a:r>
              <a:rPr lang="en-US" altLang="zh-CN" sz="2600" dirty="0">
                <a:solidFill>
                  <a:schemeClr val="bg1"/>
                </a:solidFill>
                <a:latin typeface="微软雅黑" panose="020B0503020204020204" pitchFamily="34" charset="-122"/>
                <a:ea typeface="微软雅黑" panose="020B0503020204020204" pitchFamily="34" charset="-122"/>
              </a:rPr>
              <a:t>TCG</a:t>
            </a:r>
            <a:r>
              <a:rPr lang="zh-CN" altLang="en-US" sz="2600" dirty="0">
                <a:solidFill>
                  <a:schemeClr val="bg1"/>
                </a:solidFill>
                <a:latin typeface="微软雅黑" panose="020B0503020204020204" pitchFamily="34" charset="-122"/>
                <a:ea typeface="微软雅黑" panose="020B0503020204020204" pitchFamily="34" charset="-122"/>
              </a:rPr>
              <a:t>，如果</a:t>
            </a:r>
            <a:r>
              <a:rPr lang="en-US" altLang="zh-CN" sz="2600" dirty="0">
                <a:solidFill>
                  <a:schemeClr val="bg1"/>
                </a:solidFill>
                <a:latin typeface="微软雅黑" panose="020B0503020204020204" pitchFamily="34" charset="-122"/>
                <a:ea typeface="微软雅黑" panose="020B0503020204020204" pitchFamily="34" charset="-122"/>
              </a:rPr>
              <a:t>LLVM</a:t>
            </a:r>
            <a:r>
              <a:rPr lang="zh-CN" altLang="en-US" sz="2600" dirty="0">
                <a:solidFill>
                  <a:schemeClr val="bg1"/>
                </a:solidFill>
                <a:latin typeface="微软雅黑" panose="020B0503020204020204" pitchFamily="34" charset="-122"/>
                <a:ea typeface="微软雅黑" panose="020B0503020204020204" pitchFamily="34" charset="-122"/>
              </a:rPr>
              <a:t>没有开启，</a:t>
            </a:r>
            <a:r>
              <a:rPr lang="en-US" altLang="zh-CN" sz="2600" dirty="0">
                <a:solidFill>
                  <a:schemeClr val="bg1"/>
                </a:solidFill>
                <a:latin typeface="微软雅黑" panose="020B0503020204020204" pitchFamily="34" charset="-122"/>
                <a:ea typeface="微软雅黑" panose="020B0503020204020204" pitchFamily="34" charset="-122"/>
              </a:rPr>
              <a:t>TCG JIT</a:t>
            </a:r>
            <a:r>
              <a:rPr lang="zh-CN" altLang="en-US" sz="2600" dirty="0">
                <a:solidFill>
                  <a:schemeClr val="bg1"/>
                </a:solidFill>
                <a:latin typeface="微软雅黑" panose="020B0503020204020204" pitchFamily="34" charset="-122"/>
                <a:ea typeface="微软雅黑" panose="020B0503020204020204" pitchFamily="34" charset="-122"/>
              </a:rPr>
              <a:t>编译器会生成主机代码并执行，如果</a:t>
            </a:r>
            <a:r>
              <a:rPr lang="en-US" altLang="zh-CN" sz="2600" dirty="0">
                <a:solidFill>
                  <a:schemeClr val="bg1"/>
                </a:solidFill>
                <a:latin typeface="微软雅黑" panose="020B0503020204020204" pitchFamily="34" charset="-122"/>
                <a:ea typeface="微软雅黑" panose="020B0503020204020204" pitchFamily="34" charset="-122"/>
              </a:rPr>
              <a:t>LLVM</a:t>
            </a:r>
            <a:r>
              <a:rPr lang="zh-CN" altLang="en-US" sz="2600" dirty="0">
                <a:solidFill>
                  <a:schemeClr val="bg1"/>
                </a:solidFill>
                <a:latin typeface="微软雅黑" panose="020B0503020204020204" pitchFamily="34" charset="-122"/>
                <a:ea typeface="微软雅黑" panose="020B0503020204020204" pitchFamily="34" charset="-122"/>
              </a:rPr>
              <a:t>开启，</a:t>
            </a:r>
            <a:r>
              <a:rPr lang="en-US" altLang="zh-CN" sz="2600" dirty="0">
                <a:solidFill>
                  <a:schemeClr val="bg1"/>
                </a:solidFill>
                <a:latin typeface="微软雅黑" panose="020B0503020204020204" pitchFamily="34" charset="-122"/>
                <a:ea typeface="微软雅黑" panose="020B0503020204020204" pitchFamily="34" charset="-122"/>
              </a:rPr>
              <a:t>TCG</a:t>
            </a:r>
            <a:r>
              <a:rPr lang="zh-CN" altLang="en-US" sz="2600" dirty="0">
                <a:solidFill>
                  <a:schemeClr val="bg1"/>
                </a:solidFill>
                <a:latin typeface="微软雅黑" panose="020B0503020204020204" pitchFamily="34" charset="-122"/>
                <a:ea typeface="微软雅黑" panose="020B0503020204020204" pitchFamily="34" charset="-122"/>
              </a:rPr>
              <a:t>代码会先转换为</a:t>
            </a:r>
            <a:r>
              <a:rPr lang="en-US" altLang="zh-CN" sz="2600" dirty="0">
                <a:solidFill>
                  <a:schemeClr val="bg1"/>
                </a:solidFill>
                <a:latin typeface="微软雅黑" panose="020B0503020204020204" pitchFamily="34" charset="-122"/>
                <a:ea typeface="微软雅黑" panose="020B0503020204020204" pitchFamily="34" charset="-122"/>
              </a:rPr>
              <a:t>LLVM IR</a:t>
            </a:r>
            <a:r>
              <a:rPr lang="zh-CN" altLang="en-US" sz="2600" dirty="0">
                <a:solidFill>
                  <a:schemeClr val="bg1"/>
                </a:solidFill>
                <a:latin typeface="微软雅黑" panose="020B0503020204020204" pitchFamily="34" charset="-122"/>
                <a:ea typeface="微软雅黑" panose="020B0503020204020204" pitchFamily="34" charset="-122"/>
              </a:rPr>
              <a:t>，然后由</a:t>
            </a:r>
            <a:r>
              <a:rPr lang="en-US" altLang="zh-CN" sz="2600" dirty="0">
                <a:solidFill>
                  <a:schemeClr val="bg1"/>
                </a:solidFill>
                <a:latin typeface="微软雅黑" panose="020B0503020204020204" pitchFamily="34" charset="-122"/>
                <a:ea typeface="微软雅黑" panose="020B0503020204020204" pitchFamily="34" charset="-122"/>
              </a:rPr>
              <a:t>LLVM JIT</a:t>
            </a:r>
            <a:r>
              <a:rPr lang="zh-CN" altLang="en-US" sz="2600" dirty="0">
                <a:solidFill>
                  <a:schemeClr val="bg1"/>
                </a:solidFill>
                <a:latin typeface="微软雅黑" panose="020B0503020204020204" pitchFamily="34" charset="-122"/>
                <a:ea typeface="微软雅黑" panose="020B0503020204020204" pitchFamily="34" charset="-122"/>
              </a:rPr>
              <a:t>生成主机代码执行。此外，</a:t>
            </a:r>
            <a:r>
              <a:rPr lang="en-US" altLang="zh-CN" sz="2600" dirty="0">
                <a:solidFill>
                  <a:schemeClr val="bg1"/>
                </a:solidFill>
                <a:latin typeface="微软雅黑" panose="020B0503020204020204" pitchFamily="34" charset="-122"/>
                <a:ea typeface="微软雅黑" panose="020B0503020204020204" pitchFamily="34" charset="-122"/>
              </a:rPr>
              <a:t>QEMU</a:t>
            </a:r>
            <a:r>
              <a:rPr lang="zh-CN" altLang="en-US" sz="2600" dirty="0">
                <a:solidFill>
                  <a:schemeClr val="bg1"/>
                </a:solidFill>
                <a:latin typeface="微软雅黑" panose="020B0503020204020204" pitchFamily="34" charset="-122"/>
                <a:ea typeface="微软雅黑" panose="020B0503020204020204" pitchFamily="34" charset="-122"/>
              </a:rPr>
              <a:t>会通过缓存机制来提升相同基本块的执行效率。</a:t>
            </a:r>
            <a:endParaRPr lang="en-US" altLang="zh-CN" sz="2600"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E402ACC-4D37-4FCB-BEA3-6347136AC16C}"/>
              </a:ext>
            </a:extLst>
          </p:cNvPr>
          <p:cNvPicPr>
            <a:picLocks noChangeAspect="1"/>
          </p:cNvPicPr>
          <p:nvPr/>
        </p:nvPicPr>
        <p:blipFill>
          <a:blip r:embed="rId3"/>
          <a:stretch>
            <a:fillRect/>
          </a:stretch>
        </p:blipFill>
        <p:spPr>
          <a:xfrm>
            <a:off x="1638420" y="3605888"/>
            <a:ext cx="8915159" cy="3252112"/>
          </a:xfrm>
          <a:prstGeom prst="rect">
            <a:avLst/>
          </a:prstGeom>
        </p:spPr>
      </p:pic>
    </p:spTree>
    <p:extLst>
      <p:ext uri="{BB962C8B-B14F-4D97-AF65-F5344CB8AC3E}">
        <p14:creationId xmlns:p14="http://schemas.microsoft.com/office/powerpoint/2010/main" val="428996372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5693866"/>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（二）插件框架：</a:t>
            </a: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插件</a:t>
            </a:r>
            <a:r>
              <a:rPr lang="zh-CN" altLang="en-US" sz="2600" dirty="0">
                <a:solidFill>
                  <a:srgbClr val="02E695"/>
                </a:solidFill>
                <a:latin typeface="微软雅黑" panose="020B0503020204020204" pitchFamily="34" charset="-122"/>
                <a:ea typeface="微软雅黑" panose="020B0503020204020204" pitchFamily="34" charset="-122"/>
              </a:rPr>
              <a:t>采用共享库的形式</a:t>
            </a:r>
            <a:r>
              <a:rPr lang="zh-CN" altLang="en-US" sz="2600" dirty="0">
                <a:solidFill>
                  <a:schemeClr val="bg1"/>
                </a:solidFill>
                <a:latin typeface="微软雅黑" panose="020B0503020204020204" pitchFamily="34" charset="-122"/>
                <a:ea typeface="微软雅黑" panose="020B0503020204020204" pitchFamily="34" charset="-122"/>
              </a:rPr>
              <a:t>，可以在目标代码执行的任何时机被加载。当插件被加载时，</a:t>
            </a:r>
            <a:r>
              <a:rPr lang="en-US" altLang="zh-CN" sz="2600" dirty="0" err="1">
                <a:solidFill>
                  <a:schemeClr val="bg1"/>
                </a:solidFill>
                <a:latin typeface="微软雅黑" panose="020B0503020204020204" pitchFamily="34" charset="-122"/>
                <a:ea typeface="微软雅黑" panose="020B0503020204020204" pitchFamily="34" charset="-122"/>
              </a:rPr>
              <a:t>init_plugin</a:t>
            </a:r>
            <a:r>
              <a:rPr lang="zh-CN" altLang="en-US" sz="2600" dirty="0">
                <a:solidFill>
                  <a:schemeClr val="bg1"/>
                </a:solidFill>
                <a:latin typeface="微软雅黑" panose="020B0503020204020204" pitchFamily="34" charset="-122"/>
                <a:ea typeface="微软雅黑" panose="020B0503020204020204" pitchFamily="34" charset="-122"/>
              </a:rPr>
              <a:t>会被调用来进行初始化；当插件被卸载或</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退出时，</a:t>
            </a:r>
            <a:r>
              <a:rPr lang="en-US" altLang="zh-CN" sz="2600" dirty="0" err="1">
                <a:solidFill>
                  <a:schemeClr val="bg1"/>
                </a:solidFill>
                <a:latin typeface="微软雅黑" panose="020B0503020204020204" pitchFamily="34" charset="-122"/>
                <a:ea typeface="微软雅黑" panose="020B0503020204020204" pitchFamily="34" charset="-122"/>
              </a:rPr>
              <a:t>uninit_plugin</a:t>
            </a:r>
            <a:r>
              <a:rPr lang="zh-CN" altLang="en-US" sz="2600" dirty="0">
                <a:solidFill>
                  <a:schemeClr val="bg1"/>
                </a:solidFill>
                <a:latin typeface="微软雅黑" panose="020B0503020204020204" pitchFamily="34" charset="-122"/>
                <a:ea typeface="微软雅黑" panose="020B0503020204020204" pitchFamily="34" charset="-122"/>
              </a:rPr>
              <a:t>会被调用。</a:t>
            </a:r>
            <a:r>
              <a:rPr lang="zh-CN" altLang="en-US" sz="2600" dirty="0">
                <a:solidFill>
                  <a:srgbClr val="02E695"/>
                </a:solidFill>
                <a:latin typeface="微软雅黑" panose="020B0503020204020204" pitchFamily="34" charset="-122"/>
                <a:ea typeface="微软雅黑" panose="020B0503020204020204" pitchFamily="34" charset="-122"/>
              </a:rPr>
              <a:t>插件加载后采用事件驱动的方式工作</a:t>
            </a:r>
            <a:r>
              <a:rPr lang="zh-CN" altLang="en-US" sz="2600" dirty="0">
                <a:solidFill>
                  <a:schemeClr val="bg1"/>
                </a:solidFill>
                <a:latin typeface="微软雅黑" panose="020B0503020204020204" pitchFamily="34" charset="-122"/>
                <a:ea typeface="微软雅黑" panose="020B0503020204020204" pitchFamily="34" charset="-122"/>
              </a:rPr>
              <a:t>。</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en-US" altLang="zh-CN" sz="2600" dirty="0" err="1">
                <a:solidFill>
                  <a:schemeClr val="bg1"/>
                </a:solidFill>
                <a:latin typeface="微软雅黑" panose="020B0503020204020204" pitchFamily="34" charset="-122"/>
                <a:ea typeface="微软雅黑" panose="020B0503020204020204" pitchFamily="34" charset="-122"/>
              </a:rPr>
              <a:t>Init_plugin</a:t>
            </a:r>
            <a:r>
              <a:rPr lang="zh-CN" altLang="en-US" sz="2600" dirty="0">
                <a:solidFill>
                  <a:schemeClr val="bg1"/>
                </a:solidFill>
                <a:latin typeface="微软雅黑" panose="020B0503020204020204" pitchFamily="34" charset="-122"/>
                <a:ea typeface="微软雅黑" panose="020B0503020204020204" pitchFamily="34" charset="-122"/>
              </a:rPr>
              <a:t>会</a:t>
            </a:r>
            <a:r>
              <a:rPr lang="zh-CN" altLang="en-US" sz="2600" dirty="0">
                <a:solidFill>
                  <a:srgbClr val="02E695"/>
                </a:solidFill>
                <a:latin typeface="微软雅黑" panose="020B0503020204020204" pitchFamily="34" charset="-122"/>
                <a:ea typeface="微软雅黑" panose="020B0503020204020204" pitchFamily="34" charset="-122"/>
              </a:rPr>
              <a:t>声明插件对什么事件进行响应</a:t>
            </a:r>
            <a:r>
              <a:rPr lang="zh-CN" altLang="en-US" sz="2600" dirty="0">
                <a:solidFill>
                  <a:schemeClr val="bg1"/>
                </a:solidFill>
                <a:latin typeface="微软雅黑" panose="020B0503020204020204" pitchFamily="34" charset="-122"/>
                <a:ea typeface="微软雅黑" panose="020B0503020204020204" pitchFamily="34" charset="-122"/>
              </a:rPr>
              <a:t>。可以声明的事件涵盖目标代码翻译和执行的整个流程：</a:t>
            </a:r>
          </a:p>
          <a:p>
            <a:r>
              <a:rPr lang="en-US" altLang="zh-CN" sz="2600" dirty="0">
                <a:solidFill>
                  <a:schemeClr val="bg1"/>
                </a:solidFill>
                <a:latin typeface="微软雅黑" panose="020B0503020204020204" pitchFamily="34" charset="-122"/>
                <a:ea typeface="微软雅黑" panose="020B0503020204020204" pitchFamily="34" charset="-122"/>
              </a:rPr>
              <a:t>1</a:t>
            </a:r>
            <a:r>
              <a:rPr lang="zh-CN" altLang="en-US" sz="2600" dirty="0">
                <a:solidFill>
                  <a:schemeClr val="bg1"/>
                </a:solidFill>
                <a:latin typeface="微软雅黑" panose="020B0503020204020204" pitchFamily="34" charset="-122"/>
                <a:ea typeface="微软雅黑" panose="020B0503020204020204" pitchFamily="34" charset="-122"/>
              </a:rPr>
              <a:t>）单条指令被翻译或者被执行前后</a:t>
            </a:r>
          </a:p>
          <a:p>
            <a:r>
              <a:rPr lang="en-US" altLang="zh-CN" sz="2600" dirty="0">
                <a:solidFill>
                  <a:schemeClr val="bg1"/>
                </a:solidFill>
                <a:latin typeface="微软雅黑" panose="020B0503020204020204" pitchFamily="34" charset="-122"/>
                <a:ea typeface="微软雅黑" panose="020B0503020204020204" pitchFamily="34" charset="-122"/>
              </a:rPr>
              <a:t>2</a:t>
            </a:r>
            <a:r>
              <a:rPr lang="zh-CN" altLang="en-US" sz="2600" dirty="0">
                <a:solidFill>
                  <a:schemeClr val="bg1"/>
                </a:solidFill>
                <a:latin typeface="微软雅黑" panose="020B0503020204020204" pitchFamily="34" charset="-122"/>
                <a:ea typeface="微软雅黑" panose="020B0503020204020204" pitchFamily="34" charset="-122"/>
              </a:rPr>
              <a:t>）基本块被翻译前后</a:t>
            </a:r>
          </a:p>
          <a:p>
            <a:r>
              <a:rPr lang="en-US" altLang="zh-CN" sz="2600" dirty="0">
                <a:solidFill>
                  <a:schemeClr val="bg1"/>
                </a:solidFill>
                <a:latin typeface="微软雅黑" panose="020B0503020204020204" pitchFamily="34" charset="-122"/>
                <a:ea typeface="微软雅黑" panose="020B0503020204020204" pitchFamily="34" charset="-122"/>
              </a:rPr>
              <a:t>3</a:t>
            </a:r>
            <a:r>
              <a:rPr lang="zh-CN" altLang="en-US" sz="2600" dirty="0">
                <a:solidFill>
                  <a:schemeClr val="bg1"/>
                </a:solidFill>
                <a:latin typeface="微软雅黑" panose="020B0503020204020204" pitchFamily="34" charset="-122"/>
                <a:ea typeface="微软雅黑" panose="020B0503020204020204" pitchFamily="34" charset="-122"/>
              </a:rPr>
              <a:t>）如果</a:t>
            </a:r>
            <a:r>
              <a:rPr lang="en-US" altLang="zh-CN" sz="2600" dirty="0">
                <a:solidFill>
                  <a:schemeClr val="bg1"/>
                </a:solidFill>
                <a:latin typeface="微软雅黑" panose="020B0503020204020204" pitchFamily="34" charset="-122"/>
                <a:ea typeface="微软雅黑" panose="020B0503020204020204" pitchFamily="34" charset="-122"/>
              </a:rPr>
              <a:t>LLVM</a:t>
            </a:r>
            <a:r>
              <a:rPr lang="zh-CN" altLang="en-US" sz="2600" dirty="0">
                <a:solidFill>
                  <a:schemeClr val="bg1"/>
                </a:solidFill>
                <a:latin typeface="微软雅黑" panose="020B0503020204020204" pitchFamily="34" charset="-122"/>
                <a:ea typeface="微软雅黑" panose="020B0503020204020204" pitchFamily="34" charset="-122"/>
              </a:rPr>
              <a:t>开启，可以分析和修改</a:t>
            </a:r>
            <a:r>
              <a:rPr lang="en-US" altLang="zh-CN" sz="2600" dirty="0">
                <a:solidFill>
                  <a:schemeClr val="bg1"/>
                </a:solidFill>
                <a:latin typeface="微软雅黑" panose="020B0503020204020204" pitchFamily="34" charset="-122"/>
                <a:ea typeface="微软雅黑" panose="020B0503020204020204" pitchFamily="34" charset="-122"/>
              </a:rPr>
              <a:t>LLVM code</a:t>
            </a:r>
          </a:p>
          <a:p>
            <a:r>
              <a:rPr lang="en-US" altLang="zh-CN" sz="2600" dirty="0">
                <a:solidFill>
                  <a:schemeClr val="bg1"/>
                </a:solidFill>
                <a:latin typeface="微软雅黑" panose="020B0503020204020204" pitchFamily="34" charset="-122"/>
                <a:ea typeface="微软雅黑" panose="020B0503020204020204" pitchFamily="34" charset="-122"/>
              </a:rPr>
              <a:t>4</a:t>
            </a:r>
            <a:r>
              <a:rPr lang="zh-CN" altLang="en-US" sz="2600" dirty="0">
                <a:solidFill>
                  <a:schemeClr val="bg1"/>
                </a:solidFill>
                <a:latin typeface="微软雅黑" panose="020B0503020204020204" pitchFamily="34" charset="-122"/>
                <a:ea typeface="微软雅黑" panose="020B0503020204020204" pitchFamily="34" charset="-122"/>
              </a:rPr>
              <a:t>）</a:t>
            </a:r>
            <a:r>
              <a:rPr lang="en-US" altLang="zh-CN" sz="2600" dirty="0">
                <a:solidFill>
                  <a:schemeClr val="bg1"/>
                </a:solidFill>
                <a:latin typeface="微软雅黑" panose="020B0503020204020204" pitchFamily="34" charset="-122"/>
                <a:ea typeface="微软雅黑" panose="020B0503020204020204" pitchFamily="34" charset="-122"/>
              </a:rPr>
              <a:t>5</a:t>
            </a:r>
            <a:r>
              <a:rPr lang="zh-CN" altLang="en-US" sz="2600" dirty="0">
                <a:solidFill>
                  <a:schemeClr val="bg1"/>
                </a:solidFill>
                <a:latin typeface="微软雅黑" panose="020B0503020204020204" pitchFamily="34" charset="-122"/>
                <a:ea typeface="微软雅黑" panose="020B0503020204020204" pitchFamily="34" charset="-122"/>
              </a:rPr>
              <a:t>）基本块被执行前后</a:t>
            </a:r>
          </a:p>
          <a:p>
            <a:r>
              <a:rPr lang="en-US" altLang="zh-CN" sz="2600" dirty="0">
                <a:solidFill>
                  <a:schemeClr val="bg1"/>
                </a:solidFill>
                <a:latin typeface="微软雅黑" panose="020B0503020204020204" pitchFamily="34" charset="-122"/>
                <a:ea typeface="微软雅黑" panose="020B0503020204020204" pitchFamily="34" charset="-122"/>
              </a:rPr>
              <a:t>6</a:t>
            </a:r>
            <a:r>
              <a:rPr lang="zh-CN" altLang="en-US" sz="2600" dirty="0">
                <a:solidFill>
                  <a:schemeClr val="bg1"/>
                </a:solidFill>
                <a:latin typeface="微软雅黑" panose="020B0503020204020204" pitchFamily="34" charset="-122"/>
                <a:ea typeface="微软雅黑" panose="020B0503020204020204" pitchFamily="34" charset="-122"/>
              </a:rPr>
              <a:t>）其他（详见手册）</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PANDA</a:t>
            </a:r>
            <a:r>
              <a:rPr lang="zh-CN" altLang="en-US" sz="2600" dirty="0">
                <a:solidFill>
                  <a:schemeClr val="bg1"/>
                </a:solidFill>
                <a:latin typeface="微软雅黑" panose="020B0503020204020204" pitchFamily="34" charset="-122"/>
                <a:ea typeface="微软雅黑" panose="020B0503020204020204" pitchFamily="34" charset="-122"/>
              </a:rPr>
              <a:t>为插件提供了</a:t>
            </a:r>
            <a:r>
              <a:rPr lang="zh-CN" altLang="en-US" sz="2600" dirty="0">
                <a:solidFill>
                  <a:srgbClr val="02E695"/>
                </a:solidFill>
                <a:latin typeface="微软雅黑" panose="020B0503020204020204" pitchFamily="34" charset="-122"/>
                <a:ea typeface="微软雅黑" panose="020B0503020204020204" pitchFamily="34" charset="-122"/>
              </a:rPr>
              <a:t>一些公共</a:t>
            </a:r>
            <a:r>
              <a:rPr lang="en-US" altLang="zh-CN" sz="2600" dirty="0">
                <a:solidFill>
                  <a:srgbClr val="02E695"/>
                </a:solidFill>
                <a:latin typeface="微软雅黑" panose="020B0503020204020204" pitchFamily="34" charset="-122"/>
                <a:ea typeface="微软雅黑" panose="020B0503020204020204" pitchFamily="34" charset="-122"/>
              </a:rPr>
              <a:t>API</a:t>
            </a:r>
            <a:r>
              <a:rPr lang="zh-CN" altLang="en-US" sz="2600" dirty="0">
                <a:solidFill>
                  <a:schemeClr val="bg1"/>
                </a:solidFill>
                <a:latin typeface="微软雅黑" panose="020B0503020204020204" pitchFamily="34" charset="-122"/>
                <a:ea typeface="微软雅黑" panose="020B0503020204020204" pitchFamily="34" charset="-122"/>
              </a:rPr>
              <a:t>：读写内存、冲刷代码缓存、解析命令行参数、开启或关闭各种功能：插桩、精确</a:t>
            </a:r>
            <a:r>
              <a:rPr lang="en-US" altLang="zh-CN" sz="2600" dirty="0">
                <a:solidFill>
                  <a:schemeClr val="bg1"/>
                </a:solidFill>
                <a:latin typeface="微软雅黑" panose="020B0503020204020204" pitchFamily="34" charset="-122"/>
                <a:ea typeface="微软雅黑" panose="020B0503020204020204" pitchFamily="34" charset="-122"/>
              </a:rPr>
              <a:t>PC</a:t>
            </a:r>
            <a:r>
              <a:rPr lang="zh-CN" altLang="en-US" sz="2600" dirty="0">
                <a:solidFill>
                  <a:schemeClr val="bg1"/>
                </a:solidFill>
                <a:latin typeface="微软雅黑" panose="020B0503020204020204" pitchFamily="34" charset="-122"/>
                <a:ea typeface="微软雅黑" panose="020B0503020204020204" pitchFamily="34" charset="-122"/>
              </a:rPr>
              <a:t>记录。插件还可以调用</a:t>
            </a:r>
            <a:r>
              <a:rPr lang="en-US" altLang="zh-CN" sz="2600" dirty="0">
                <a:solidFill>
                  <a:schemeClr val="bg1"/>
                </a:solidFill>
                <a:latin typeface="微软雅黑" panose="020B0503020204020204" pitchFamily="34" charset="-122"/>
                <a:ea typeface="微软雅黑" panose="020B0503020204020204" pitchFamily="34" charset="-122"/>
              </a:rPr>
              <a:t>QEMU</a:t>
            </a:r>
            <a:r>
              <a:rPr lang="zh-CN" altLang="en-US" sz="2600" dirty="0">
                <a:solidFill>
                  <a:schemeClr val="bg1"/>
                </a:solidFill>
                <a:latin typeface="微软雅黑" panose="020B0503020204020204" pitchFamily="34" charset="-122"/>
                <a:ea typeface="微软雅黑" panose="020B0503020204020204" pitchFamily="34" charset="-122"/>
              </a:rPr>
              <a:t>提供的公共函数。</a:t>
            </a:r>
          </a:p>
        </p:txBody>
      </p:sp>
    </p:spTree>
    <p:extLst>
      <p:ext uri="{BB962C8B-B14F-4D97-AF65-F5344CB8AC3E}">
        <p14:creationId xmlns:p14="http://schemas.microsoft.com/office/powerpoint/2010/main" val="39687375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329"/>
            <a:ext cx="4724400" cy="6858000"/>
          </a:xfrm>
          <a:prstGeom prst="rect">
            <a:avLst/>
          </a:prstGeom>
        </p:spPr>
      </p:pic>
      <p:sp>
        <p:nvSpPr>
          <p:cNvPr id="52" name="文本框 51">
            <a:extLst>
              <a:ext uri="{FF2B5EF4-FFF2-40B4-BE49-F238E27FC236}">
                <a16:creationId xmlns:a16="http://schemas.microsoft.com/office/drawing/2014/main" id="{3C395B77-92AD-4595-98C4-FC0CC3B31D4F}"/>
              </a:ext>
            </a:extLst>
          </p:cNvPr>
          <p:cNvSpPr txBox="1"/>
          <p:nvPr/>
        </p:nvSpPr>
        <p:spPr>
          <a:xfrm>
            <a:off x="-864494" y="2840693"/>
            <a:ext cx="5361360" cy="923330"/>
          </a:xfrm>
          <a:prstGeom prst="rect">
            <a:avLst/>
          </a:prstGeom>
          <a:noFill/>
        </p:spPr>
        <p:txBody>
          <a:bodyPr wrap="square" rtlCol="0">
            <a:spAutoFit/>
          </a:bodyPr>
          <a:lstStyle>
            <a:defPPr>
              <a:defRPr lang="zh-CN"/>
            </a:defPPr>
            <a:lvl1pPr algn="ctr">
              <a:defRPr sz="5400">
                <a:solidFill>
                  <a:schemeClr val="bg1"/>
                </a:solidFill>
                <a:latin typeface="华文细黑" panose="02010600040101010101" pitchFamily="2" charset="-122"/>
                <a:ea typeface="华文细黑" panose="02010600040101010101" pitchFamily="2" charset="-122"/>
              </a:defRPr>
            </a:lvl1pPr>
          </a:lstStyle>
          <a:p>
            <a:r>
              <a:rPr lang="en-US" altLang="zh-CN">
                <a:solidFill>
                  <a:srgbClr val="02E695"/>
                </a:solidFill>
                <a:latin typeface="Nexa Light" panose="02000000000000000000" pitchFamily="50" charset="0"/>
              </a:rPr>
              <a:t>CONTENTS</a:t>
            </a:r>
            <a:endParaRPr lang="zh-CN" altLang="en-US">
              <a:solidFill>
                <a:srgbClr val="02E695"/>
              </a:solidFill>
              <a:latin typeface="Nexa Light" panose="02000000000000000000" pitchFamily="50" charset="0"/>
            </a:endParaRPr>
          </a:p>
        </p:txBody>
      </p:sp>
      <p:pic>
        <p:nvPicPr>
          <p:cNvPr id="32" name="图片 31">
            <a:extLst>
              <a:ext uri="{FF2B5EF4-FFF2-40B4-BE49-F238E27FC236}">
                <a16:creationId xmlns:a16="http://schemas.microsoft.com/office/drawing/2014/main" id="{B7C8801E-11E3-4ED5-BCFE-A44D87298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70" y="1946285"/>
            <a:ext cx="360000" cy="360000"/>
          </a:xfrm>
          <a:prstGeom prst="rect">
            <a:avLst/>
          </a:prstGeom>
        </p:spPr>
      </p:pic>
      <p:sp>
        <p:nvSpPr>
          <p:cNvPr id="33" name="矩形 32">
            <a:extLst>
              <a:ext uri="{FF2B5EF4-FFF2-40B4-BE49-F238E27FC236}">
                <a16:creationId xmlns:a16="http://schemas.microsoft.com/office/drawing/2014/main" id="{E546B8C4-6201-40FB-A936-8DDC8CC44580}"/>
              </a:ext>
            </a:extLst>
          </p:cNvPr>
          <p:cNvSpPr/>
          <p:nvPr/>
        </p:nvSpPr>
        <p:spPr>
          <a:xfrm>
            <a:off x="4714838" y="1904692"/>
            <a:ext cx="2471093"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08C4CB61-34A5-4C0A-A6AE-A186B7C75619}"/>
              </a:ext>
            </a:extLst>
          </p:cNvPr>
          <p:cNvSpPr/>
          <p:nvPr/>
        </p:nvSpPr>
        <p:spPr>
          <a:xfrm>
            <a:off x="4659276" y="1851093"/>
            <a:ext cx="2360479"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矩形 34">
            <a:extLst>
              <a:ext uri="{FF2B5EF4-FFF2-40B4-BE49-F238E27FC236}">
                <a16:creationId xmlns:a16="http://schemas.microsoft.com/office/drawing/2014/main" id="{96B28C40-FE55-4D54-BA8A-261B28121BA7}"/>
              </a:ext>
            </a:extLst>
          </p:cNvPr>
          <p:cNvSpPr/>
          <p:nvPr/>
        </p:nvSpPr>
        <p:spPr>
          <a:xfrm>
            <a:off x="4724400" y="1892241"/>
            <a:ext cx="2295355"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36" name="图片 35">
            <a:extLst>
              <a:ext uri="{FF2B5EF4-FFF2-40B4-BE49-F238E27FC236}">
                <a16:creationId xmlns:a16="http://schemas.microsoft.com/office/drawing/2014/main" id="{83BCF45B-3577-4631-9295-09A03DF10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722" y="2842488"/>
            <a:ext cx="360000" cy="360000"/>
          </a:xfrm>
          <a:prstGeom prst="rect">
            <a:avLst/>
          </a:prstGeom>
        </p:spPr>
      </p:pic>
      <p:sp>
        <p:nvSpPr>
          <p:cNvPr id="54" name="矩形 53">
            <a:extLst>
              <a:ext uri="{FF2B5EF4-FFF2-40B4-BE49-F238E27FC236}">
                <a16:creationId xmlns:a16="http://schemas.microsoft.com/office/drawing/2014/main" id="{7839166D-9F33-4A34-B1FE-3176C15CC6D1}"/>
              </a:ext>
            </a:extLst>
          </p:cNvPr>
          <p:cNvSpPr/>
          <p:nvPr/>
        </p:nvSpPr>
        <p:spPr>
          <a:xfrm>
            <a:off x="5017090" y="2800895"/>
            <a:ext cx="2471093"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矩形 54">
            <a:extLst>
              <a:ext uri="{FF2B5EF4-FFF2-40B4-BE49-F238E27FC236}">
                <a16:creationId xmlns:a16="http://schemas.microsoft.com/office/drawing/2014/main" id="{0056BF2B-FA42-4208-BE32-3577BAEE76CE}"/>
              </a:ext>
            </a:extLst>
          </p:cNvPr>
          <p:cNvSpPr/>
          <p:nvPr/>
        </p:nvSpPr>
        <p:spPr>
          <a:xfrm>
            <a:off x="4961528" y="2747296"/>
            <a:ext cx="2360479"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a:extLst>
              <a:ext uri="{FF2B5EF4-FFF2-40B4-BE49-F238E27FC236}">
                <a16:creationId xmlns:a16="http://schemas.microsoft.com/office/drawing/2014/main" id="{ACDD5F78-34F4-4DA8-B07B-F9C1ADE9EB34}"/>
              </a:ext>
            </a:extLst>
          </p:cNvPr>
          <p:cNvSpPr/>
          <p:nvPr/>
        </p:nvSpPr>
        <p:spPr>
          <a:xfrm>
            <a:off x="5026652" y="2788444"/>
            <a:ext cx="2295355"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Motivation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57" name="图片 56">
            <a:extLst>
              <a:ext uri="{FF2B5EF4-FFF2-40B4-BE49-F238E27FC236}">
                <a16:creationId xmlns:a16="http://schemas.microsoft.com/office/drawing/2014/main" id="{ED893441-4D41-4246-ABB2-C248A0FA4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9429" y="3836849"/>
            <a:ext cx="360000" cy="360000"/>
          </a:xfrm>
          <a:prstGeom prst="rect">
            <a:avLst/>
          </a:prstGeom>
        </p:spPr>
      </p:pic>
      <p:sp>
        <p:nvSpPr>
          <p:cNvPr id="58" name="矩形 57">
            <a:extLst>
              <a:ext uri="{FF2B5EF4-FFF2-40B4-BE49-F238E27FC236}">
                <a16:creationId xmlns:a16="http://schemas.microsoft.com/office/drawing/2014/main" id="{A7CBDF42-D119-478E-A2A1-925A5A363EBC}"/>
              </a:ext>
            </a:extLst>
          </p:cNvPr>
          <p:cNvSpPr/>
          <p:nvPr/>
        </p:nvSpPr>
        <p:spPr>
          <a:xfrm>
            <a:off x="5078797" y="3795256"/>
            <a:ext cx="2879870"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矩形 58">
            <a:extLst>
              <a:ext uri="{FF2B5EF4-FFF2-40B4-BE49-F238E27FC236}">
                <a16:creationId xmlns:a16="http://schemas.microsoft.com/office/drawing/2014/main" id="{42526238-D238-4C2D-B485-516A249C6C46}"/>
              </a:ext>
            </a:extLst>
          </p:cNvPr>
          <p:cNvSpPr/>
          <p:nvPr/>
        </p:nvSpPr>
        <p:spPr>
          <a:xfrm>
            <a:off x="5023235" y="3741657"/>
            <a:ext cx="2750958"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矩形 59">
            <a:extLst>
              <a:ext uri="{FF2B5EF4-FFF2-40B4-BE49-F238E27FC236}">
                <a16:creationId xmlns:a16="http://schemas.microsoft.com/office/drawing/2014/main" id="{5521FE4A-0060-44BC-A0EB-67CEE1404C8C}"/>
              </a:ext>
            </a:extLst>
          </p:cNvPr>
          <p:cNvSpPr/>
          <p:nvPr/>
        </p:nvSpPr>
        <p:spPr>
          <a:xfrm>
            <a:off x="5077720" y="3771720"/>
            <a:ext cx="2696473"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61" name="图片 60">
            <a:extLst>
              <a:ext uri="{FF2B5EF4-FFF2-40B4-BE49-F238E27FC236}">
                <a16:creationId xmlns:a16="http://schemas.microsoft.com/office/drawing/2014/main" id="{3FB4B0AF-910E-41D1-BB3E-50B8498B1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974" y="4743476"/>
            <a:ext cx="360000" cy="360000"/>
          </a:xfrm>
          <a:prstGeom prst="rect">
            <a:avLst/>
          </a:prstGeom>
        </p:spPr>
      </p:pic>
      <p:sp>
        <p:nvSpPr>
          <p:cNvPr id="62" name="矩形 61">
            <a:extLst>
              <a:ext uri="{FF2B5EF4-FFF2-40B4-BE49-F238E27FC236}">
                <a16:creationId xmlns:a16="http://schemas.microsoft.com/office/drawing/2014/main" id="{DD4D16D6-DACC-40B6-B36A-9B03A0A09532}"/>
              </a:ext>
            </a:extLst>
          </p:cNvPr>
          <p:cNvSpPr/>
          <p:nvPr/>
        </p:nvSpPr>
        <p:spPr>
          <a:xfrm>
            <a:off x="4959342" y="4701883"/>
            <a:ext cx="2471093"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a:extLst>
              <a:ext uri="{FF2B5EF4-FFF2-40B4-BE49-F238E27FC236}">
                <a16:creationId xmlns:a16="http://schemas.microsoft.com/office/drawing/2014/main" id="{9375EEA0-81AA-475C-A1C6-7C88A6ADC614}"/>
              </a:ext>
            </a:extLst>
          </p:cNvPr>
          <p:cNvSpPr/>
          <p:nvPr/>
        </p:nvSpPr>
        <p:spPr>
          <a:xfrm>
            <a:off x="4903780" y="4648284"/>
            <a:ext cx="2360479"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矩形 63">
            <a:extLst>
              <a:ext uri="{FF2B5EF4-FFF2-40B4-BE49-F238E27FC236}">
                <a16:creationId xmlns:a16="http://schemas.microsoft.com/office/drawing/2014/main" id="{02CD43E6-1ACC-40B7-A22C-E17409258D05}"/>
              </a:ext>
            </a:extLst>
          </p:cNvPr>
          <p:cNvSpPr/>
          <p:nvPr/>
        </p:nvSpPr>
        <p:spPr>
          <a:xfrm>
            <a:off x="4968904" y="4689432"/>
            <a:ext cx="2295355"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Case Study</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4002457712"/>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3293209"/>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（二）插件框架：</a:t>
            </a:r>
          </a:p>
          <a:p>
            <a:r>
              <a:rPr lang="en-US" altLang="zh-CN" sz="2600" dirty="0">
                <a:solidFill>
                  <a:schemeClr val="bg1"/>
                </a:solidFill>
                <a:latin typeface="微软雅黑" panose="020B0503020204020204" pitchFamily="34" charset="-122"/>
                <a:ea typeface="微软雅黑" panose="020B0503020204020204" pitchFamily="34" charset="-122"/>
              </a:rPr>
              <a:t>	PANDA</a:t>
            </a:r>
            <a:r>
              <a:rPr lang="zh-CN" altLang="en-US" sz="2600" dirty="0">
                <a:solidFill>
                  <a:schemeClr val="bg1"/>
                </a:solidFill>
                <a:latin typeface="微软雅黑" panose="020B0503020204020204" pitchFamily="34" charset="-122"/>
                <a:ea typeface="微软雅黑" panose="020B0503020204020204" pitchFamily="34" charset="-122"/>
              </a:rPr>
              <a:t>通过</a:t>
            </a:r>
            <a:r>
              <a:rPr lang="zh-CN" altLang="en-US" sz="2600" dirty="0">
                <a:solidFill>
                  <a:srgbClr val="02E695"/>
                </a:solidFill>
                <a:latin typeface="微软雅黑" panose="020B0503020204020204" pitchFamily="34" charset="-122"/>
                <a:ea typeface="微软雅黑" panose="020B0503020204020204" pitchFamily="34" charset="-122"/>
              </a:rPr>
              <a:t>宏技巧、构建系统</a:t>
            </a:r>
            <a:r>
              <a:rPr lang="zh-CN" altLang="en-US" sz="2600" dirty="0">
                <a:solidFill>
                  <a:schemeClr val="bg1"/>
                </a:solidFill>
                <a:latin typeface="微软雅黑" panose="020B0503020204020204" pitchFamily="34" charset="-122"/>
                <a:ea typeface="微软雅黑" panose="020B0503020204020204" pitchFamily="34" charset="-122"/>
              </a:rPr>
              <a:t>巧妙地实现了</a:t>
            </a:r>
            <a:r>
              <a:rPr lang="zh-CN" altLang="en-US" sz="2600" dirty="0">
                <a:solidFill>
                  <a:srgbClr val="02E695"/>
                </a:solidFill>
                <a:latin typeface="微软雅黑" panose="020B0503020204020204" pitchFamily="34" charset="-122"/>
                <a:ea typeface="微软雅黑" panose="020B0503020204020204" pitchFamily="34" charset="-122"/>
              </a:rPr>
              <a:t>插件</a:t>
            </a:r>
            <a:r>
              <a:rPr lang="en-US" altLang="zh-CN" sz="2600" dirty="0">
                <a:solidFill>
                  <a:srgbClr val="02E695"/>
                </a:solidFill>
                <a:latin typeface="微软雅黑" panose="020B0503020204020204" pitchFamily="34" charset="-122"/>
                <a:ea typeface="微软雅黑" panose="020B0503020204020204" pitchFamily="34" charset="-122"/>
              </a:rPr>
              <a:t>-</a:t>
            </a:r>
            <a:r>
              <a:rPr lang="zh-CN" altLang="en-US" sz="2600" dirty="0">
                <a:solidFill>
                  <a:srgbClr val="02E695"/>
                </a:solidFill>
                <a:latin typeface="微软雅黑" panose="020B0503020204020204" pitchFamily="34" charset="-122"/>
                <a:ea typeface="微软雅黑" panose="020B0503020204020204" pitchFamily="34" charset="-122"/>
              </a:rPr>
              <a:t>插件交互</a:t>
            </a:r>
            <a:r>
              <a:rPr lang="zh-CN" altLang="en-US" sz="2600" dirty="0">
                <a:solidFill>
                  <a:schemeClr val="bg1"/>
                </a:solidFill>
                <a:latin typeface="微软雅黑" panose="020B0503020204020204" pitchFamily="34" charset="-122"/>
                <a:ea typeface="微软雅黑" panose="020B0503020204020204" pitchFamily="34" charset="-122"/>
              </a:rPr>
              <a:t>，使得插件可以共享函数和事件提醒共享。</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例如，</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通过设计宏，使得插件定义一个回调函数只需要几行代码，并且其他插件可以通过一个注册宏，就可以实现当该回调函数被调用时（事件发生时）被提醒。</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插件只需要在特定的头文件中声明想要共享的函数，</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的构建系统会自动让其他插件像调用本地函数一样调用该共享函数。</a:t>
            </a:r>
          </a:p>
        </p:txBody>
      </p:sp>
    </p:spTree>
    <p:extLst>
      <p:ext uri="{BB962C8B-B14F-4D97-AF65-F5344CB8AC3E}">
        <p14:creationId xmlns:p14="http://schemas.microsoft.com/office/powerpoint/2010/main" val="182966448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2492990"/>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（二）插件框架：</a:t>
            </a: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插件</a:t>
            </a:r>
            <a:r>
              <a:rPr lang="en-US" altLang="zh-CN" sz="2600" dirty="0">
                <a:solidFill>
                  <a:schemeClr val="bg1"/>
                </a:solidFill>
                <a:latin typeface="微软雅黑" panose="020B0503020204020204" pitchFamily="34" charset="-122"/>
                <a:ea typeface="微软雅黑" panose="020B0503020204020204" pitchFamily="34" charset="-122"/>
              </a:rPr>
              <a:t>-</a:t>
            </a:r>
            <a:r>
              <a:rPr lang="zh-CN" altLang="en-US" sz="2600" dirty="0">
                <a:solidFill>
                  <a:schemeClr val="bg1"/>
                </a:solidFill>
                <a:latin typeface="微软雅黑" panose="020B0503020204020204" pitchFamily="34" charset="-122"/>
                <a:ea typeface="微软雅黑" panose="020B0503020204020204" pitchFamily="34" charset="-122"/>
              </a:rPr>
              <a:t>插件交互使得构建复杂分析任务更加快捷。</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例如，</a:t>
            </a:r>
            <a:r>
              <a:rPr lang="en-US" altLang="zh-CN" sz="2600" dirty="0" err="1">
                <a:solidFill>
                  <a:schemeClr val="bg1"/>
                </a:solidFill>
                <a:latin typeface="微软雅黑" panose="020B0503020204020204" pitchFamily="34" charset="-122"/>
                <a:ea typeface="微软雅黑" panose="020B0503020204020204" pitchFamily="34" charset="-122"/>
              </a:rPr>
              <a:t>stringserch</a:t>
            </a:r>
            <a:r>
              <a:rPr lang="zh-CN" altLang="en-US" sz="2600" dirty="0">
                <a:solidFill>
                  <a:schemeClr val="bg1"/>
                </a:solidFill>
                <a:latin typeface="微软雅黑" panose="020B0503020204020204" pitchFamily="34" charset="-122"/>
                <a:ea typeface="微软雅黑" panose="020B0503020204020204" pitchFamily="34" charset="-122"/>
              </a:rPr>
              <a:t>插件共享了一个回调函数</a:t>
            </a:r>
            <a:r>
              <a:rPr lang="en-US" altLang="zh-CN" sz="2600" dirty="0" err="1">
                <a:solidFill>
                  <a:schemeClr val="bg1"/>
                </a:solidFill>
                <a:latin typeface="微软雅黑" panose="020B0503020204020204" pitchFamily="34" charset="-122"/>
                <a:ea typeface="微软雅黑" panose="020B0503020204020204" pitchFamily="34" charset="-122"/>
              </a:rPr>
              <a:t>on_ssm</a:t>
            </a:r>
            <a:r>
              <a:rPr lang="zh-CN" altLang="en-US" sz="2600" dirty="0">
                <a:solidFill>
                  <a:schemeClr val="bg1"/>
                </a:solidFill>
                <a:latin typeface="微软雅黑" panose="020B0503020204020204" pitchFamily="34" charset="-122"/>
                <a:ea typeface="微软雅黑" panose="020B0503020204020204" pitchFamily="34" charset="-122"/>
              </a:rPr>
              <a:t>，该回调函数会在特定字符串（例如“</a:t>
            </a:r>
            <a:r>
              <a:rPr lang="en-US" altLang="zh-CN" sz="2600" dirty="0" err="1">
                <a:solidFill>
                  <a:schemeClr val="bg1"/>
                </a:solidFill>
                <a:latin typeface="微软雅黑" panose="020B0503020204020204" pitchFamily="34" charset="-122"/>
                <a:ea typeface="微软雅黑" panose="020B0503020204020204" pitchFamily="34" charset="-122"/>
              </a:rPr>
              <a:t>psd</a:t>
            </a:r>
            <a:r>
              <a:rPr lang="en-US" altLang="zh-CN" sz="2600" dirty="0">
                <a:solidFill>
                  <a:schemeClr val="bg1"/>
                </a:solidFill>
                <a:latin typeface="微软雅黑" panose="020B0503020204020204" pitchFamily="34" charset="-122"/>
                <a:ea typeface="微软雅黑" panose="020B0503020204020204" pitchFamily="34" charset="-122"/>
              </a:rPr>
              <a:t>”</a:t>
            </a:r>
            <a:r>
              <a:rPr lang="zh-CN" altLang="en-US" sz="2600" dirty="0">
                <a:solidFill>
                  <a:schemeClr val="bg1"/>
                </a:solidFill>
                <a:latin typeface="微软雅黑" panose="020B0503020204020204" pitchFamily="34" charset="-122"/>
                <a:ea typeface="微软雅黑" panose="020B0503020204020204" pitchFamily="34" charset="-122"/>
              </a:rPr>
              <a:t>）在执行过程中出现时被触发。另一个分析插件可以直接注册该回调函数，从而共享事件提醒，并进一步使用</a:t>
            </a:r>
            <a:r>
              <a:rPr lang="en-US" altLang="zh-CN" sz="2600" dirty="0">
                <a:solidFill>
                  <a:schemeClr val="bg1"/>
                </a:solidFill>
                <a:latin typeface="微软雅黑" panose="020B0503020204020204" pitchFamily="34" charset="-122"/>
                <a:ea typeface="微软雅黑" panose="020B0503020204020204" pitchFamily="34" charset="-122"/>
              </a:rPr>
              <a:t>taint</a:t>
            </a:r>
            <a:r>
              <a:rPr lang="zh-CN" altLang="en-US" sz="2600" dirty="0">
                <a:solidFill>
                  <a:schemeClr val="bg1"/>
                </a:solidFill>
                <a:latin typeface="微软雅黑" panose="020B0503020204020204" pitchFamily="34" charset="-122"/>
                <a:ea typeface="微软雅黑" panose="020B0503020204020204" pitchFamily="34" charset="-122"/>
              </a:rPr>
              <a:t>插件的共享函数进行污点分析等。</a:t>
            </a:r>
          </a:p>
        </p:txBody>
      </p:sp>
    </p:spTree>
    <p:extLst>
      <p:ext uri="{BB962C8B-B14F-4D97-AF65-F5344CB8AC3E}">
        <p14:creationId xmlns:p14="http://schemas.microsoft.com/office/powerpoint/2010/main" val="18730658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4893647"/>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（三）跨架构分析：</a:t>
            </a: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很多指令级的动态分析方法对于逆向工程实际上是低价值的。</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因为逆向工程的目标往往涵盖多种架构的目标，而指令级的动态分析方法架构扩展性很低。例如，污点分析、符号执行（实际上很多先进的符号执行系统已经通过中间表示的方法解决了这个问题）等。</a:t>
            </a:r>
          </a:p>
          <a:p>
            <a:r>
              <a:rPr lang="zh-CN" altLang="en-US" sz="2600" dirty="0">
                <a:solidFill>
                  <a:schemeClr val="bg1"/>
                </a:solidFill>
                <a:latin typeface="微软雅黑" panose="020B0503020204020204" pitchFamily="34" charset="-122"/>
                <a:ea typeface="微软雅黑" panose="020B0503020204020204" pitchFamily="34" charset="-122"/>
              </a:rPr>
              <a:t>	</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PANDA</a:t>
            </a:r>
            <a:r>
              <a:rPr lang="zh-CN" altLang="en-US" sz="2600" dirty="0">
                <a:solidFill>
                  <a:schemeClr val="bg1"/>
                </a:solidFill>
                <a:latin typeface="微软雅黑" panose="020B0503020204020204" pitchFamily="34" charset="-122"/>
                <a:ea typeface="微软雅黑" panose="020B0503020204020204" pitchFamily="34" charset="-122"/>
              </a:rPr>
              <a:t>也是</a:t>
            </a:r>
            <a:r>
              <a:rPr lang="zh-CN" altLang="en-US" sz="2600" dirty="0">
                <a:solidFill>
                  <a:srgbClr val="02E695"/>
                </a:solidFill>
                <a:latin typeface="微软雅黑" panose="020B0503020204020204" pitchFamily="34" charset="-122"/>
                <a:ea typeface="微软雅黑" panose="020B0503020204020204" pitchFamily="34" charset="-122"/>
              </a:rPr>
              <a:t>利用</a:t>
            </a:r>
            <a:r>
              <a:rPr lang="en-US" altLang="zh-CN" sz="2600" dirty="0">
                <a:solidFill>
                  <a:srgbClr val="02E695"/>
                </a:solidFill>
                <a:latin typeface="微软雅黑" panose="020B0503020204020204" pitchFamily="34" charset="-122"/>
                <a:ea typeface="微软雅黑" panose="020B0503020204020204" pitchFamily="34" charset="-122"/>
              </a:rPr>
              <a:t>LLVM </a:t>
            </a:r>
            <a:r>
              <a:rPr lang="en-US" altLang="zh-CN" sz="2600" dirty="0" err="1">
                <a:solidFill>
                  <a:srgbClr val="02E695"/>
                </a:solidFill>
                <a:latin typeface="微软雅黑" panose="020B0503020204020204" pitchFamily="34" charset="-122"/>
                <a:ea typeface="微软雅黑" panose="020B0503020204020204" pitchFamily="34" charset="-122"/>
              </a:rPr>
              <a:t>BItcode</a:t>
            </a:r>
            <a:r>
              <a:rPr lang="zh-CN" altLang="en-US" sz="2600" dirty="0">
                <a:solidFill>
                  <a:srgbClr val="02E695"/>
                </a:solidFill>
                <a:latin typeface="微软雅黑" panose="020B0503020204020204" pitchFamily="34" charset="-122"/>
                <a:ea typeface="微软雅黑" panose="020B0503020204020204" pitchFamily="34" charset="-122"/>
              </a:rPr>
              <a:t>这种格式来实现动态分析的扩展性的</a:t>
            </a:r>
            <a:r>
              <a:rPr lang="zh-CN" altLang="en-US" sz="2600" dirty="0">
                <a:solidFill>
                  <a:schemeClr val="bg1"/>
                </a:solidFill>
                <a:latin typeface="微软雅黑" panose="020B0503020204020204" pitchFamily="34" charset="-122"/>
                <a:ea typeface="微软雅黑" panose="020B0503020204020204" pitchFamily="34" charset="-122"/>
              </a:rPr>
              <a:t>。</a:t>
            </a:r>
          </a:p>
          <a:p>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rgbClr val="02E695"/>
                </a:solidFill>
                <a:latin typeface="微软雅黑" panose="020B0503020204020204" pitchFamily="34" charset="-122"/>
                <a:ea typeface="微软雅黑" panose="020B0503020204020204" pitchFamily="34" charset="-122"/>
              </a:rPr>
              <a:t>为什么不用</a:t>
            </a:r>
            <a:r>
              <a:rPr lang="en-US" altLang="zh-CN" sz="2600" dirty="0">
                <a:solidFill>
                  <a:srgbClr val="02E695"/>
                </a:solidFill>
                <a:latin typeface="微软雅黑" panose="020B0503020204020204" pitchFamily="34" charset="-122"/>
                <a:ea typeface="微软雅黑" panose="020B0503020204020204" pitchFamily="34" charset="-122"/>
              </a:rPr>
              <a:t>TCG</a:t>
            </a:r>
            <a:r>
              <a:rPr lang="zh-CN" altLang="en-US" sz="2600" dirty="0">
                <a:solidFill>
                  <a:srgbClr val="02E695"/>
                </a:solidFill>
                <a:latin typeface="微软雅黑" panose="020B0503020204020204" pitchFamily="34" charset="-122"/>
                <a:ea typeface="微软雅黑" panose="020B0503020204020204" pitchFamily="34" charset="-122"/>
              </a:rPr>
              <a:t>？</a:t>
            </a:r>
            <a:r>
              <a:rPr lang="en-US" altLang="zh-CN" sz="2600" dirty="0" err="1">
                <a:solidFill>
                  <a:schemeClr val="bg1"/>
                </a:solidFill>
                <a:latin typeface="微软雅黑" panose="020B0503020204020204" pitchFamily="34" charset="-122"/>
                <a:ea typeface="微软雅黑" panose="020B0503020204020204" pitchFamily="34" charset="-122"/>
              </a:rPr>
              <a:t>Qemu</a:t>
            </a:r>
            <a:r>
              <a:rPr lang="zh-CN" altLang="en-US" sz="2600" dirty="0">
                <a:solidFill>
                  <a:schemeClr val="bg1"/>
                </a:solidFill>
                <a:latin typeface="微软雅黑" panose="020B0503020204020204" pitchFamily="34" charset="-122"/>
                <a:ea typeface="微软雅黑" panose="020B0503020204020204" pitchFamily="34" charset="-122"/>
              </a:rPr>
              <a:t>在实现时对于一些复杂指令时（如：</a:t>
            </a:r>
            <a:r>
              <a:rPr lang="en-US" altLang="zh-CN" sz="2600" dirty="0">
                <a:solidFill>
                  <a:schemeClr val="bg1"/>
                </a:solidFill>
                <a:latin typeface="微软雅黑" panose="020B0503020204020204" pitchFamily="34" charset="-122"/>
                <a:ea typeface="微软雅黑" panose="020B0503020204020204" pitchFamily="34" charset="-122"/>
              </a:rPr>
              <a:t>x86</a:t>
            </a:r>
            <a:r>
              <a:rPr lang="zh-CN" altLang="en-US" sz="2600" dirty="0">
                <a:solidFill>
                  <a:schemeClr val="bg1"/>
                </a:solidFill>
                <a:latin typeface="微软雅黑" panose="020B0503020204020204" pitchFamily="34" charset="-122"/>
                <a:ea typeface="微软雅黑" panose="020B0503020204020204" pitchFamily="34" charset="-122"/>
              </a:rPr>
              <a:t>的</a:t>
            </a:r>
            <a:r>
              <a:rPr lang="en-US" altLang="zh-CN" sz="2600" dirty="0">
                <a:solidFill>
                  <a:schemeClr val="bg1"/>
                </a:solidFill>
                <a:latin typeface="微软雅黑" panose="020B0503020204020204" pitchFamily="34" charset="-122"/>
                <a:ea typeface="微软雅黑" panose="020B0503020204020204" pitchFamily="34" charset="-122"/>
              </a:rPr>
              <a:t>MMX\SSE</a:t>
            </a:r>
            <a:r>
              <a:rPr lang="zh-CN" altLang="en-US" sz="2600" dirty="0">
                <a:solidFill>
                  <a:schemeClr val="bg1"/>
                </a:solidFill>
                <a:latin typeface="微软雅黑" panose="020B0503020204020204" pitchFamily="34" charset="-122"/>
                <a:ea typeface="微软雅黑" panose="020B0503020204020204" pitchFamily="34" charset="-122"/>
              </a:rPr>
              <a:t>），为了性能和实现的简单度，并不会将其转化为</a:t>
            </a:r>
            <a:r>
              <a:rPr lang="en-US" altLang="zh-CN" sz="2600" dirty="0">
                <a:solidFill>
                  <a:schemeClr val="bg1"/>
                </a:solidFill>
                <a:latin typeface="微软雅黑" panose="020B0503020204020204" pitchFamily="34" charset="-122"/>
                <a:ea typeface="微软雅黑" panose="020B0503020204020204" pitchFamily="34" charset="-122"/>
              </a:rPr>
              <a:t>TCG</a:t>
            </a:r>
            <a:r>
              <a:rPr lang="zh-CN" altLang="en-US" sz="2600" dirty="0">
                <a:solidFill>
                  <a:schemeClr val="bg1"/>
                </a:solidFill>
                <a:latin typeface="微软雅黑" panose="020B0503020204020204" pitchFamily="34" charset="-122"/>
                <a:ea typeface="微软雅黑" panose="020B0503020204020204" pitchFamily="34" charset="-122"/>
              </a:rPr>
              <a:t>，而是</a:t>
            </a:r>
            <a:r>
              <a:rPr lang="en-US" altLang="zh-CN" sz="2600" dirty="0">
                <a:solidFill>
                  <a:schemeClr val="bg1"/>
                </a:solidFill>
                <a:latin typeface="微软雅黑" panose="020B0503020204020204" pitchFamily="34" charset="-122"/>
                <a:ea typeface="微软雅黑" panose="020B0503020204020204" pitchFamily="34" charset="-122"/>
              </a:rPr>
              <a:t>C</a:t>
            </a:r>
            <a:r>
              <a:rPr lang="zh-CN" altLang="en-US" sz="2600" dirty="0">
                <a:solidFill>
                  <a:schemeClr val="bg1"/>
                </a:solidFill>
                <a:latin typeface="微软雅黑" panose="020B0503020204020204" pitchFamily="34" charset="-122"/>
                <a:ea typeface="微软雅黑" panose="020B0503020204020204" pitchFamily="34" charset="-122"/>
              </a:rPr>
              <a:t>语言“</a:t>
            </a:r>
            <a:r>
              <a:rPr lang="en-US" altLang="zh-CN" sz="2600" dirty="0">
                <a:solidFill>
                  <a:schemeClr val="bg1"/>
                </a:solidFill>
                <a:latin typeface="微软雅黑" panose="020B0503020204020204" pitchFamily="34" charset="-122"/>
                <a:ea typeface="微软雅黑" panose="020B0503020204020204" pitchFamily="34" charset="-122"/>
              </a:rPr>
              <a:t>helper”</a:t>
            </a:r>
            <a:r>
              <a:rPr lang="zh-CN" altLang="en-US" sz="2600" dirty="0">
                <a:solidFill>
                  <a:schemeClr val="bg1"/>
                </a:solidFill>
                <a:latin typeface="微软雅黑" panose="020B0503020204020204" pitchFamily="34" charset="-122"/>
                <a:ea typeface="微软雅黑" panose="020B0503020204020204" pitchFamily="34" charset="-122"/>
              </a:rPr>
              <a:t>函数，然后直接编译成主机代码。而使用</a:t>
            </a:r>
            <a:r>
              <a:rPr lang="en-US" altLang="zh-CN" sz="2600" dirty="0">
                <a:solidFill>
                  <a:schemeClr val="bg1"/>
                </a:solidFill>
                <a:latin typeface="微软雅黑" panose="020B0503020204020204" pitchFamily="34" charset="-122"/>
                <a:ea typeface="微软雅黑" panose="020B0503020204020204" pitchFamily="34" charset="-122"/>
              </a:rPr>
              <a:t>LLVM </a:t>
            </a:r>
            <a:r>
              <a:rPr lang="en-US" altLang="zh-CN" sz="2600" dirty="0" err="1">
                <a:solidFill>
                  <a:schemeClr val="bg1"/>
                </a:solidFill>
                <a:latin typeface="微软雅黑" panose="020B0503020204020204" pitchFamily="34" charset="-122"/>
                <a:ea typeface="微软雅黑" panose="020B0503020204020204" pitchFamily="34" charset="-122"/>
              </a:rPr>
              <a:t>Bitcode</a:t>
            </a:r>
            <a:r>
              <a:rPr lang="zh-CN" altLang="en-US" sz="2600" dirty="0">
                <a:solidFill>
                  <a:schemeClr val="bg1"/>
                </a:solidFill>
                <a:latin typeface="微软雅黑" panose="020B0503020204020204" pitchFamily="34" charset="-122"/>
                <a:ea typeface="微软雅黑" panose="020B0503020204020204" pitchFamily="34" charset="-122"/>
              </a:rPr>
              <a:t>可以直接用</a:t>
            </a:r>
            <a:r>
              <a:rPr lang="en-US" altLang="zh-CN" sz="2600" dirty="0">
                <a:solidFill>
                  <a:schemeClr val="bg1"/>
                </a:solidFill>
                <a:latin typeface="微软雅黑" panose="020B0503020204020204" pitchFamily="34" charset="-122"/>
                <a:ea typeface="微软雅黑" panose="020B0503020204020204" pitchFamily="34" charset="-122"/>
              </a:rPr>
              <a:t>Clang</a:t>
            </a:r>
            <a:r>
              <a:rPr lang="zh-CN" altLang="en-US" sz="2600" dirty="0">
                <a:solidFill>
                  <a:schemeClr val="bg1"/>
                </a:solidFill>
                <a:latin typeface="微软雅黑" panose="020B0503020204020204" pitchFamily="34" charset="-122"/>
                <a:ea typeface="微软雅黑" panose="020B0503020204020204" pitchFamily="34" charset="-122"/>
              </a:rPr>
              <a:t>将这些</a:t>
            </a:r>
            <a:r>
              <a:rPr lang="en-US" altLang="zh-CN" sz="2600" dirty="0">
                <a:solidFill>
                  <a:schemeClr val="bg1"/>
                </a:solidFill>
                <a:latin typeface="微软雅黑" panose="020B0503020204020204" pitchFamily="34" charset="-122"/>
                <a:ea typeface="微软雅黑" panose="020B0503020204020204" pitchFamily="34" charset="-122"/>
              </a:rPr>
              <a:t>C helper </a:t>
            </a:r>
            <a:r>
              <a:rPr lang="zh-CN" altLang="en-US" sz="2600" dirty="0">
                <a:solidFill>
                  <a:schemeClr val="bg1"/>
                </a:solidFill>
                <a:latin typeface="微软雅黑" panose="020B0503020204020204" pitchFamily="34" charset="-122"/>
                <a:ea typeface="微软雅黑" panose="020B0503020204020204" pitchFamily="34" charset="-122"/>
              </a:rPr>
              <a:t>函数转化为中间表示。</a:t>
            </a:r>
          </a:p>
        </p:txBody>
      </p:sp>
    </p:spTree>
    <p:extLst>
      <p:ext uri="{BB962C8B-B14F-4D97-AF65-F5344CB8AC3E}">
        <p14:creationId xmlns:p14="http://schemas.microsoft.com/office/powerpoint/2010/main" val="150296928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1692771"/>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（四）安卓支持：</a:t>
            </a:r>
          </a:p>
          <a:p>
            <a:r>
              <a:rPr lang="en-US" altLang="zh-CN" sz="2600" dirty="0">
                <a:solidFill>
                  <a:schemeClr val="bg1"/>
                </a:solidFill>
                <a:latin typeface="微软雅黑" panose="020B0503020204020204" pitchFamily="34" charset="-122"/>
                <a:ea typeface="微软雅黑" panose="020B0503020204020204" pitchFamily="34" charset="-122"/>
              </a:rPr>
              <a:t>	PANDA</a:t>
            </a:r>
            <a:r>
              <a:rPr lang="zh-CN" altLang="en-US" sz="2600" dirty="0">
                <a:solidFill>
                  <a:schemeClr val="bg1"/>
                </a:solidFill>
                <a:latin typeface="微软雅黑" panose="020B0503020204020204" pitchFamily="34" charset="-122"/>
                <a:ea typeface="微软雅黑" panose="020B0503020204020204" pitchFamily="34" charset="-122"/>
              </a:rPr>
              <a:t>基于</a:t>
            </a:r>
            <a:r>
              <a:rPr lang="en-US" altLang="zh-CN" sz="2600" dirty="0">
                <a:solidFill>
                  <a:schemeClr val="bg1"/>
                </a:solidFill>
                <a:latin typeface="微软雅黑" panose="020B0503020204020204" pitchFamily="34" charset="-122"/>
                <a:ea typeface="微软雅黑" panose="020B0503020204020204" pitchFamily="34" charset="-122"/>
              </a:rPr>
              <a:t>Patrick Jackson 2011</a:t>
            </a:r>
            <a:r>
              <a:rPr lang="zh-CN" altLang="en-US" sz="2600" dirty="0">
                <a:solidFill>
                  <a:schemeClr val="bg1"/>
                </a:solidFill>
                <a:latin typeface="微软雅黑" panose="020B0503020204020204" pitchFamily="34" charset="-122"/>
                <a:ea typeface="微软雅黑" panose="020B0503020204020204" pitchFamily="34" charset="-122"/>
              </a:rPr>
              <a:t>年在</a:t>
            </a:r>
            <a:r>
              <a:rPr lang="en-US" altLang="zh-CN" sz="2600" dirty="0">
                <a:solidFill>
                  <a:schemeClr val="bg1"/>
                </a:solidFill>
                <a:latin typeface="微软雅黑" panose="020B0503020204020204" pitchFamily="34" charset="-122"/>
                <a:ea typeface="微软雅黑" panose="020B0503020204020204" pitchFamily="34" charset="-122"/>
              </a:rPr>
              <a:t>Google Summer of Code</a:t>
            </a:r>
            <a:r>
              <a:rPr lang="zh-CN" altLang="en-US" sz="2600" dirty="0">
                <a:solidFill>
                  <a:schemeClr val="bg1"/>
                </a:solidFill>
                <a:latin typeface="微软雅黑" panose="020B0503020204020204" pitchFamily="34" charset="-122"/>
                <a:ea typeface="微软雅黑" panose="020B0503020204020204" pitchFamily="34" charset="-122"/>
              </a:rPr>
              <a:t>活动中的工作的基础上，融合</a:t>
            </a:r>
            <a:r>
              <a:rPr lang="en-US" altLang="zh-CN" sz="2600" dirty="0" err="1">
                <a:solidFill>
                  <a:schemeClr val="bg1"/>
                </a:solidFill>
                <a:latin typeface="微软雅黑" panose="020B0503020204020204" pitchFamily="34" charset="-122"/>
                <a:ea typeface="微软雅黑" panose="020B0503020204020204" pitchFamily="34" charset="-122"/>
              </a:rPr>
              <a:t>DroidScope</a:t>
            </a:r>
            <a:r>
              <a:rPr lang="zh-CN" altLang="en-US" sz="2600" dirty="0">
                <a:solidFill>
                  <a:schemeClr val="bg1"/>
                </a:solidFill>
                <a:latin typeface="微软雅黑" panose="020B0503020204020204" pitchFamily="34" charset="-122"/>
                <a:ea typeface="微软雅黑" panose="020B0503020204020204" pitchFamily="34" charset="-122"/>
              </a:rPr>
              <a:t>项目的代码并进行了大量额外自主开发工作，实现了对当时主流安卓系统的模拟。</a:t>
            </a:r>
          </a:p>
        </p:txBody>
      </p:sp>
    </p:spTree>
    <p:extLst>
      <p:ext uri="{BB962C8B-B14F-4D97-AF65-F5344CB8AC3E}">
        <p14:creationId xmlns:p14="http://schemas.microsoft.com/office/powerpoint/2010/main" val="178433534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4493538"/>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常用插件介绍：</a:t>
            </a:r>
          </a:p>
          <a:p>
            <a:r>
              <a:rPr lang="en-US" altLang="zh-CN" sz="2600" dirty="0" err="1">
                <a:solidFill>
                  <a:srgbClr val="02E695"/>
                </a:solidFill>
                <a:latin typeface="微软雅黑" panose="020B0503020204020204" pitchFamily="34" charset="-122"/>
                <a:ea typeface="微软雅黑" panose="020B0503020204020204" pitchFamily="34" charset="-122"/>
              </a:rPr>
              <a:t>Stringsearch</a:t>
            </a:r>
            <a:r>
              <a:rPr lang="zh-CN" altLang="en-US" sz="2600" dirty="0">
                <a:solidFill>
                  <a:srgbClr val="02E695"/>
                </a:solidFill>
                <a:latin typeface="微软雅黑" panose="020B0503020204020204" pitchFamily="34" charset="-122"/>
                <a:ea typeface="微软雅黑" panose="020B0503020204020204" pitchFamily="34" charset="-122"/>
              </a:rPr>
              <a:t>：</a:t>
            </a:r>
          </a:p>
          <a:p>
            <a:r>
              <a:rPr lang="zh-CN" altLang="en-US" sz="2600" dirty="0">
                <a:solidFill>
                  <a:schemeClr val="bg1"/>
                </a:solidFill>
                <a:latin typeface="微软雅黑" panose="020B0503020204020204" pitchFamily="34" charset="-122"/>
                <a:ea typeface="微软雅黑" panose="020B0503020204020204" pitchFamily="34" charset="-122"/>
              </a:rPr>
              <a:t>	逆向工程通常会聚焦于找出哪段代码实现了某些上层功能或处理特定数据。	</a:t>
            </a:r>
            <a:r>
              <a:rPr lang="en-US" altLang="zh-CN" sz="2600" dirty="0" err="1">
                <a:solidFill>
                  <a:schemeClr val="bg1"/>
                </a:solidFill>
                <a:latin typeface="微软雅黑" panose="020B0503020204020204" pitchFamily="34" charset="-122"/>
                <a:ea typeface="微软雅黑" panose="020B0503020204020204" pitchFamily="34" charset="-122"/>
              </a:rPr>
              <a:t>Stringsearch</a:t>
            </a:r>
            <a:r>
              <a:rPr lang="zh-CN" altLang="en-US" sz="2600" dirty="0">
                <a:solidFill>
                  <a:schemeClr val="bg1"/>
                </a:solidFill>
                <a:latin typeface="微软雅黑" panose="020B0503020204020204" pitchFamily="34" charset="-122"/>
                <a:ea typeface="微软雅黑" panose="020B0503020204020204" pitchFamily="34" charset="-122"/>
              </a:rPr>
              <a:t>插件跟踪记录目标系统的每次内存访问，并基于函数调用上下文、</a:t>
            </a:r>
            <a:r>
              <a:rPr lang="en-US" altLang="zh-CN" sz="2600" dirty="0">
                <a:solidFill>
                  <a:schemeClr val="bg1"/>
                </a:solidFill>
                <a:latin typeface="微软雅黑" panose="020B0503020204020204" pitchFamily="34" charset="-122"/>
                <a:ea typeface="微软雅黑" panose="020B0503020204020204" pitchFamily="34" charset="-122"/>
              </a:rPr>
              <a:t>PC</a:t>
            </a:r>
            <a:r>
              <a:rPr lang="zh-CN" altLang="en-US" sz="2600" dirty="0">
                <a:solidFill>
                  <a:schemeClr val="bg1"/>
                </a:solidFill>
                <a:latin typeface="微软雅黑" panose="020B0503020204020204" pitchFamily="34" charset="-122"/>
                <a:ea typeface="微软雅黑" panose="020B0503020204020204" pitchFamily="34" charset="-122"/>
              </a:rPr>
              <a:t>值和地址空间进行分类并形成数据流，进而基于关键词列表进行检索。</a:t>
            </a:r>
          </a:p>
          <a:p>
            <a:r>
              <a:rPr lang="en-US" altLang="zh-CN" sz="2600" dirty="0" err="1">
                <a:solidFill>
                  <a:srgbClr val="02E695"/>
                </a:solidFill>
                <a:latin typeface="微软雅黑" panose="020B0503020204020204" pitchFamily="34" charset="-122"/>
                <a:ea typeface="微软雅黑" panose="020B0503020204020204" pitchFamily="34" charset="-122"/>
              </a:rPr>
              <a:t>Systen</a:t>
            </a:r>
            <a:r>
              <a:rPr lang="en-US" altLang="zh-CN" sz="2600" dirty="0">
                <a:solidFill>
                  <a:srgbClr val="02E695"/>
                </a:solidFill>
                <a:latin typeface="微软雅黑" panose="020B0503020204020204" pitchFamily="34" charset="-122"/>
                <a:ea typeface="微软雅黑" panose="020B0503020204020204" pitchFamily="34" charset="-122"/>
              </a:rPr>
              <a:t> Calls</a:t>
            </a:r>
            <a:r>
              <a:rPr lang="zh-CN" altLang="en-US" sz="2600" dirty="0">
                <a:solidFill>
                  <a:srgbClr val="02E695"/>
                </a:solidFill>
                <a:latin typeface="微软雅黑" panose="020B0503020204020204" pitchFamily="34" charset="-122"/>
                <a:ea typeface="微软雅黑" panose="020B0503020204020204" pitchFamily="34" charset="-122"/>
              </a:rPr>
              <a:t>：</a:t>
            </a:r>
          </a:p>
          <a:p>
            <a:r>
              <a:rPr lang="zh-CN" altLang="en-US" sz="2600" dirty="0">
                <a:solidFill>
                  <a:schemeClr val="bg1"/>
                </a:solidFill>
                <a:latin typeface="微软雅黑" panose="020B0503020204020204" pitchFamily="34" charset="-122"/>
                <a:ea typeface="微软雅黑" panose="020B0503020204020204" pitchFamily="34" charset="-122"/>
              </a:rPr>
              <a:t>	该插件实现对系统调用的跟踪分析，可以在系统调用前记录系统调用号和调用参数以及调用回调函数，也可以在系统调用返回时记录返回值或调用回调函数进行其他分析操作。</a:t>
            </a:r>
          </a:p>
          <a:p>
            <a:endParaRPr lang="zh-CN" altLang="en-US" sz="2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42774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5293757"/>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常用插件介绍：</a:t>
            </a:r>
          </a:p>
          <a:p>
            <a:r>
              <a:rPr lang="en-US" altLang="zh-CN" sz="2600" dirty="0">
                <a:solidFill>
                  <a:srgbClr val="02E695"/>
                </a:solidFill>
                <a:latin typeface="微软雅黑" panose="020B0503020204020204" pitchFamily="34" charset="-122"/>
                <a:ea typeface="微软雅黑" panose="020B0503020204020204" pitchFamily="34" charset="-122"/>
              </a:rPr>
              <a:t>Shadow </a:t>
            </a:r>
            <a:r>
              <a:rPr lang="en-US" altLang="zh-CN" sz="2600" dirty="0" err="1">
                <a:solidFill>
                  <a:srgbClr val="02E695"/>
                </a:solidFill>
                <a:latin typeface="微软雅黑" panose="020B0503020204020204" pitchFamily="34" charset="-122"/>
                <a:ea typeface="微软雅黑" panose="020B0503020204020204" pitchFamily="34" charset="-122"/>
              </a:rPr>
              <a:t>Callstack</a:t>
            </a:r>
            <a:r>
              <a:rPr lang="zh-CN" altLang="en-US" sz="2600" dirty="0">
                <a:solidFill>
                  <a:srgbClr val="02E695"/>
                </a:solidFill>
                <a:latin typeface="微软雅黑" panose="020B0503020204020204" pitchFamily="34" charset="-122"/>
                <a:ea typeface="微软雅黑" panose="020B0503020204020204" pitchFamily="34" charset="-122"/>
              </a:rPr>
              <a:t>：</a:t>
            </a:r>
          </a:p>
          <a:p>
            <a:r>
              <a:rPr lang="zh-CN" altLang="en-US" sz="2600" dirty="0">
                <a:solidFill>
                  <a:schemeClr val="bg1"/>
                </a:solidFill>
                <a:latin typeface="微软雅黑" panose="020B0503020204020204" pitchFamily="34" charset="-122"/>
                <a:ea typeface="微软雅黑" panose="020B0503020204020204" pitchFamily="34" charset="-122"/>
              </a:rPr>
              <a:t>	逆向工程中一个常见需求是了解某个事件发生时的执行上下文（例如，函数调用栈）。</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调试器通常通过回溯栈帧来实现，但是这种方法</a:t>
            </a:r>
            <a:r>
              <a:rPr lang="zh-CN" altLang="en-US" sz="2600" dirty="0">
                <a:solidFill>
                  <a:srgbClr val="02E695"/>
                </a:solidFill>
                <a:latin typeface="微软雅黑" panose="020B0503020204020204" pitchFamily="34" charset="-122"/>
                <a:ea typeface="微软雅黑" panose="020B0503020204020204" pitchFamily="34" charset="-122"/>
              </a:rPr>
              <a:t>跟架构和操作系统强相关，扩展性差</a:t>
            </a:r>
            <a:r>
              <a:rPr lang="zh-CN" altLang="en-US" sz="2600" dirty="0">
                <a:solidFill>
                  <a:schemeClr val="bg1"/>
                </a:solidFill>
                <a:latin typeface="微软雅黑" panose="020B0503020204020204" pitchFamily="34" charset="-122"/>
                <a:ea typeface="微软雅黑" panose="020B0503020204020204" pitchFamily="34" charset="-122"/>
              </a:rPr>
              <a:t>。此外程序本身也可以</a:t>
            </a:r>
            <a:r>
              <a:rPr lang="zh-CN" altLang="en-US" sz="2600" dirty="0">
                <a:solidFill>
                  <a:srgbClr val="02E695"/>
                </a:solidFill>
                <a:latin typeface="微软雅黑" panose="020B0503020204020204" pitchFamily="34" charset="-122"/>
                <a:ea typeface="微软雅黑" panose="020B0503020204020204" pitchFamily="34" charset="-122"/>
              </a:rPr>
              <a:t>篡改调用栈以误导分析</a:t>
            </a:r>
            <a:r>
              <a:rPr lang="zh-CN" altLang="en-US" sz="2600" dirty="0">
                <a:solidFill>
                  <a:schemeClr val="bg1"/>
                </a:solidFill>
                <a:latin typeface="微软雅黑" panose="020B0503020204020204" pitchFamily="34" charset="-122"/>
                <a:ea typeface="微软雅黑" panose="020B0503020204020204" pitchFamily="34" charset="-122"/>
              </a:rPr>
              <a:t>。（</a:t>
            </a:r>
            <a:r>
              <a:rPr lang="en-US" altLang="zh-CN" sz="2600" dirty="0">
                <a:solidFill>
                  <a:schemeClr val="bg1"/>
                </a:solidFill>
                <a:latin typeface="微软雅黑" panose="020B0503020204020204" pitchFamily="34" charset="-122"/>
                <a:ea typeface="微软雅黑" panose="020B0503020204020204" pitchFamily="34" charset="-122"/>
              </a:rPr>
              <a:t>Windows</a:t>
            </a:r>
            <a:r>
              <a:rPr lang="zh-CN" altLang="en-US" sz="2600" dirty="0">
                <a:solidFill>
                  <a:schemeClr val="bg1"/>
                </a:solidFill>
                <a:latin typeface="微软雅黑" panose="020B0503020204020204" pitchFamily="34" charset="-122"/>
                <a:ea typeface="微软雅黑" panose="020B0503020204020204" pitchFamily="34" charset="-122"/>
              </a:rPr>
              <a:t>就通过</a:t>
            </a:r>
            <a:r>
              <a:rPr lang="en-US" altLang="zh-CN" sz="2600" dirty="0">
                <a:solidFill>
                  <a:schemeClr val="bg1"/>
                </a:solidFill>
                <a:latin typeface="微软雅黑" panose="020B0503020204020204" pitchFamily="34" charset="-122"/>
                <a:ea typeface="微软雅黑" panose="020B0503020204020204" pitchFamily="34" charset="-122"/>
              </a:rPr>
              <a:t>Kernel Patch Protection</a:t>
            </a:r>
            <a:r>
              <a:rPr lang="zh-CN" altLang="en-US" sz="2600" dirty="0">
                <a:solidFill>
                  <a:schemeClr val="bg1"/>
                </a:solidFill>
                <a:latin typeface="微软雅黑" panose="020B0503020204020204" pitchFamily="34" charset="-122"/>
                <a:ea typeface="微软雅黑" panose="020B0503020204020204" pitchFamily="34" charset="-122"/>
              </a:rPr>
              <a:t>模块来隐藏调用栈）。</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通过</a:t>
            </a:r>
            <a:r>
              <a:rPr lang="zh-CN" altLang="en-US" sz="2600" dirty="0">
                <a:solidFill>
                  <a:srgbClr val="02E695"/>
                </a:solidFill>
                <a:latin typeface="微软雅黑" panose="020B0503020204020204" pitchFamily="34" charset="-122"/>
                <a:ea typeface="微软雅黑" panose="020B0503020204020204" pitchFamily="34" charset="-122"/>
              </a:rPr>
              <a:t>构建影子调用栈</a:t>
            </a:r>
            <a:r>
              <a:rPr lang="zh-CN" altLang="en-US" sz="2600" dirty="0">
                <a:solidFill>
                  <a:schemeClr val="bg1"/>
                </a:solidFill>
                <a:latin typeface="微软雅黑" panose="020B0503020204020204" pitchFamily="34" charset="-122"/>
                <a:ea typeface="微软雅黑" panose="020B0503020204020204" pitchFamily="34" charset="-122"/>
              </a:rPr>
              <a:t>来解决该问题。</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会在</a:t>
            </a:r>
            <a:r>
              <a:rPr lang="zh-CN" altLang="en-US" sz="2600" dirty="0">
                <a:solidFill>
                  <a:srgbClr val="02E695"/>
                </a:solidFill>
                <a:latin typeface="微软雅黑" panose="020B0503020204020204" pitchFamily="34" charset="-122"/>
                <a:ea typeface="微软雅黑" panose="020B0503020204020204" pitchFamily="34" charset="-122"/>
              </a:rPr>
              <a:t>每个基本块执行结束时</a:t>
            </a:r>
            <a:r>
              <a:rPr lang="zh-CN" altLang="en-US" sz="2600" dirty="0">
                <a:solidFill>
                  <a:schemeClr val="bg1"/>
                </a:solidFill>
                <a:latin typeface="微软雅黑" panose="020B0503020204020204" pitchFamily="34" charset="-122"/>
                <a:ea typeface="微软雅黑" panose="020B0503020204020204" pitchFamily="34" charset="-122"/>
              </a:rPr>
              <a:t>，检查当前指令是否为</a:t>
            </a:r>
            <a:r>
              <a:rPr lang="en-US" altLang="zh-CN" sz="2600" dirty="0">
                <a:solidFill>
                  <a:schemeClr val="bg1"/>
                </a:solidFill>
                <a:latin typeface="微软雅黑" panose="020B0503020204020204" pitchFamily="34" charset="-122"/>
                <a:ea typeface="微软雅黑" panose="020B0503020204020204" pitchFamily="34" charset="-122"/>
              </a:rPr>
              <a:t>call</a:t>
            </a:r>
            <a:r>
              <a:rPr lang="zh-CN" altLang="en-US" sz="2600" dirty="0">
                <a:solidFill>
                  <a:schemeClr val="bg1"/>
                </a:solidFill>
                <a:latin typeface="微软雅黑" panose="020B0503020204020204" pitchFamily="34" charset="-122"/>
                <a:ea typeface="微软雅黑" panose="020B0503020204020204" pitchFamily="34" charset="-122"/>
              </a:rPr>
              <a:t>指令，如果是的话就在影子栈中</a:t>
            </a:r>
            <a:r>
              <a:rPr lang="en-US" altLang="zh-CN" sz="2600" dirty="0">
                <a:solidFill>
                  <a:schemeClr val="bg1"/>
                </a:solidFill>
                <a:latin typeface="微软雅黑" panose="020B0503020204020204" pitchFamily="34" charset="-122"/>
                <a:ea typeface="微软雅黑" panose="020B0503020204020204" pitchFamily="34" charset="-122"/>
              </a:rPr>
              <a:t>push</a:t>
            </a:r>
            <a:r>
              <a:rPr lang="zh-CN" altLang="en-US" sz="2600" dirty="0">
                <a:solidFill>
                  <a:schemeClr val="bg1"/>
                </a:solidFill>
                <a:latin typeface="微软雅黑" panose="020B0503020204020204" pitchFamily="34" charset="-122"/>
                <a:ea typeface="微软雅黑" panose="020B0503020204020204" pitchFamily="34" charset="-122"/>
              </a:rPr>
              <a:t>函数入口地址和返回地址。</a:t>
            </a:r>
            <a:r>
              <a:rPr lang="zh-CN" altLang="en-US" sz="2600" dirty="0">
                <a:solidFill>
                  <a:srgbClr val="02E695"/>
                </a:solidFill>
                <a:latin typeface="微软雅黑" panose="020B0503020204020204" pitchFamily="34" charset="-122"/>
                <a:ea typeface="微软雅黑" panose="020B0503020204020204" pitchFamily="34" charset="-122"/>
              </a:rPr>
              <a:t>在每个基本块执行前</a:t>
            </a:r>
            <a:r>
              <a:rPr lang="zh-CN" altLang="en-US" sz="2600" dirty="0">
                <a:solidFill>
                  <a:schemeClr val="bg1"/>
                </a:solidFill>
                <a:latin typeface="微软雅黑" panose="020B0503020204020204" pitchFamily="34" charset="-122"/>
                <a:ea typeface="微软雅黑" panose="020B0503020204020204" pitchFamily="34" charset="-122"/>
              </a:rPr>
              <a:t>，检查当前地址是否对应影子栈中的返回地址，如果是的话就说名函数返回了，再进行响应的退栈操作即可。</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err="1">
                <a:solidFill>
                  <a:schemeClr val="bg1"/>
                </a:solidFill>
                <a:latin typeface="微软雅黑" panose="020B0503020204020204" pitchFamily="34" charset="-122"/>
                <a:ea typeface="微软雅黑" panose="020B0503020204020204" pitchFamily="34" charset="-122"/>
              </a:rPr>
              <a:t>Callstack</a:t>
            </a:r>
            <a:r>
              <a:rPr lang="zh-CN" altLang="en-US" sz="2600" dirty="0">
                <a:solidFill>
                  <a:schemeClr val="bg1"/>
                </a:solidFill>
                <a:latin typeface="微软雅黑" panose="020B0503020204020204" pitchFamily="34" charset="-122"/>
                <a:ea typeface="微软雅黑" panose="020B0503020204020204" pitchFamily="34" charset="-122"/>
              </a:rPr>
              <a:t>插件向其他插件提供获取当前执行调用栈的</a:t>
            </a:r>
            <a:r>
              <a:rPr lang="en-US" altLang="zh-CN" sz="2600" dirty="0">
                <a:solidFill>
                  <a:schemeClr val="bg1"/>
                </a:solidFill>
                <a:latin typeface="微软雅黑" panose="020B0503020204020204" pitchFamily="34" charset="-122"/>
                <a:ea typeface="微软雅黑" panose="020B0503020204020204" pitchFamily="34" charset="-122"/>
              </a:rPr>
              <a:t>API</a:t>
            </a:r>
            <a:r>
              <a:rPr lang="zh-CN" altLang="en-US" sz="2600" dirty="0">
                <a:solidFill>
                  <a:schemeClr val="bg1"/>
                </a:solidFill>
                <a:latin typeface="微软雅黑" panose="020B0503020204020204" pitchFamily="34" charset="-122"/>
                <a:ea typeface="微软雅黑" panose="020B0503020204020204" pitchFamily="34" charset="-122"/>
              </a:rPr>
              <a:t>，并且支持对函数调用和返回注册回调。</a:t>
            </a:r>
          </a:p>
        </p:txBody>
      </p:sp>
    </p:spTree>
    <p:extLst>
      <p:ext uri="{BB962C8B-B14F-4D97-AF65-F5344CB8AC3E}">
        <p14:creationId xmlns:p14="http://schemas.microsoft.com/office/powerpoint/2010/main" val="406485467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5693866"/>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常用插件介绍：</a:t>
            </a:r>
          </a:p>
          <a:p>
            <a:r>
              <a:rPr lang="en-US" altLang="zh-CN" sz="2600" dirty="0">
                <a:solidFill>
                  <a:srgbClr val="02E695"/>
                </a:solidFill>
                <a:latin typeface="微软雅黑" panose="020B0503020204020204" pitchFamily="34" charset="-122"/>
                <a:ea typeface="微软雅黑" panose="020B0503020204020204" pitchFamily="34" charset="-122"/>
              </a:rPr>
              <a:t>Scissors</a:t>
            </a:r>
            <a:r>
              <a:rPr lang="zh-CN" altLang="en-US" sz="2600" dirty="0">
                <a:solidFill>
                  <a:srgbClr val="02E695"/>
                </a:solidFill>
                <a:latin typeface="微软雅黑" panose="020B0503020204020204" pitchFamily="34" charset="-122"/>
                <a:ea typeface="微软雅黑" panose="020B0503020204020204" pitchFamily="34" charset="-122"/>
              </a:rPr>
              <a:t>：</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的最大优势在于</a:t>
            </a:r>
            <a:r>
              <a:rPr lang="zh-CN" altLang="en-US" sz="2600" dirty="0">
                <a:solidFill>
                  <a:srgbClr val="02E695"/>
                </a:solidFill>
                <a:latin typeface="微软雅黑" panose="020B0503020204020204" pitchFamily="34" charset="-122"/>
                <a:ea typeface="微软雅黑" panose="020B0503020204020204" pitchFamily="34" charset="-122"/>
              </a:rPr>
              <a:t>支持离线局部分析</a:t>
            </a:r>
            <a:r>
              <a:rPr lang="zh-CN" altLang="en-US" sz="2600" dirty="0">
                <a:solidFill>
                  <a:schemeClr val="bg1"/>
                </a:solidFill>
                <a:latin typeface="微软雅黑" panose="020B0503020204020204" pitchFamily="34" charset="-122"/>
                <a:ea typeface="微软雅黑" panose="020B0503020204020204" pitchFamily="34" charset="-122"/>
              </a:rPr>
              <a:t>：先以正常速度记录执行，然后在重放执行时应用重量级分析插件，</a:t>
            </a:r>
            <a:r>
              <a:rPr lang="en-US" altLang="zh-CN" sz="2600" dirty="0">
                <a:solidFill>
                  <a:schemeClr val="bg1"/>
                </a:solidFill>
                <a:latin typeface="微软雅黑" panose="020B0503020204020204" pitchFamily="34" charset="-122"/>
                <a:ea typeface="微软雅黑" panose="020B0503020204020204" pitchFamily="34" charset="-122"/>
              </a:rPr>
              <a:t>Scissor</a:t>
            </a:r>
            <a:r>
              <a:rPr lang="zh-CN" altLang="en-US" sz="2600" dirty="0">
                <a:solidFill>
                  <a:schemeClr val="bg1"/>
                </a:solidFill>
                <a:latin typeface="微软雅黑" panose="020B0503020204020204" pitchFamily="34" charset="-122"/>
                <a:ea typeface="微软雅黑" panose="020B0503020204020204" pitchFamily="34" charset="-122"/>
              </a:rPr>
              <a:t>插件还支持分析人员定位并聚焦于执行中感兴趣的部分和事件。</a:t>
            </a:r>
          </a:p>
          <a:p>
            <a:r>
              <a:rPr lang="en-US" altLang="zh-CN" sz="2600" dirty="0">
                <a:solidFill>
                  <a:srgbClr val="02E695"/>
                </a:solidFill>
                <a:latin typeface="微软雅黑" panose="020B0503020204020204" pitchFamily="34" charset="-122"/>
                <a:ea typeface="微软雅黑" panose="020B0503020204020204" pitchFamily="34" charset="-122"/>
              </a:rPr>
              <a:t>Taint Analysis</a:t>
            </a:r>
          </a:p>
          <a:p>
            <a:r>
              <a:rPr lang="en-US" altLang="zh-CN" sz="2600" dirty="0">
                <a:solidFill>
                  <a:srgbClr val="02E695"/>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实现了基于</a:t>
            </a:r>
            <a:r>
              <a:rPr lang="en-US" altLang="zh-CN" sz="2600" dirty="0">
                <a:solidFill>
                  <a:schemeClr val="bg1"/>
                </a:solidFill>
                <a:latin typeface="微软雅黑" panose="020B0503020204020204" pitchFamily="34" charset="-122"/>
                <a:ea typeface="微软雅黑" panose="020B0503020204020204" pitchFamily="34" charset="-122"/>
              </a:rPr>
              <a:t>LLVM </a:t>
            </a:r>
            <a:r>
              <a:rPr lang="en-US" altLang="zh-CN" sz="2600" dirty="0" err="1">
                <a:solidFill>
                  <a:schemeClr val="bg1"/>
                </a:solidFill>
                <a:latin typeface="微软雅黑" panose="020B0503020204020204" pitchFamily="34" charset="-122"/>
                <a:ea typeface="微软雅黑" panose="020B0503020204020204" pitchFamily="34" charset="-122"/>
              </a:rPr>
              <a:t>Bitcode</a:t>
            </a:r>
            <a:r>
              <a:rPr lang="zh-CN" altLang="en-US" sz="2600" dirty="0">
                <a:solidFill>
                  <a:schemeClr val="bg1"/>
                </a:solidFill>
                <a:latin typeface="微软雅黑" panose="020B0503020204020204" pitchFamily="34" charset="-122"/>
                <a:ea typeface="微软雅黑" panose="020B0503020204020204" pitchFamily="34" charset="-122"/>
              </a:rPr>
              <a:t>的污点分析插件，支持对文件数据、网络数据、</a:t>
            </a:r>
            <a:r>
              <a:rPr lang="en-US" altLang="zh-CN" sz="2600" dirty="0">
                <a:solidFill>
                  <a:schemeClr val="bg1"/>
                </a:solidFill>
                <a:latin typeface="微软雅黑" panose="020B0503020204020204" pitchFamily="34" charset="-122"/>
                <a:ea typeface="微软雅黑" panose="020B0503020204020204" pitchFamily="34" charset="-122"/>
              </a:rPr>
              <a:t>IO</a:t>
            </a:r>
            <a:r>
              <a:rPr lang="zh-CN" altLang="en-US" sz="2600" dirty="0">
                <a:solidFill>
                  <a:schemeClr val="bg1"/>
                </a:solidFill>
                <a:latin typeface="微软雅黑" panose="020B0503020204020204" pitchFamily="34" charset="-122"/>
                <a:ea typeface="微软雅黑" panose="020B0503020204020204" pitchFamily="34" charset="-122"/>
              </a:rPr>
              <a:t>数据、</a:t>
            </a:r>
            <a:r>
              <a:rPr lang="en-US" altLang="zh-CN" sz="2600" dirty="0">
                <a:solidFill>
                  <a:schemeClr val="bg1"/>
                </a:solidFill>
                <a:latin typeface="微软雅黑" panose="020B0503020204020204" pitchFamily="34" charset="-122"/>
                <a:ea typeface="微软雅黑" panose="020B0503020204020204" pitchFamily="34" charset="-122"/>
              </a:rPr>
              <a:t>RAM</a:t>
            </a:r>
            <a:r>
              <a:rPr lang="zh-CN" altLang="en-US" sz="2600" dirty="0">
                <a:solidFill>
                  <a:schemeClr val="bg1"/>
                </a:solidFill>
                <a:latin typeface="微软雅黑" panose="020B0503020204020204" pitchFamily="34" charset="-122"/>
                <a:ea typeface="微软雅黑" panose="020B0503020204020204" pitchFamily="34" charset="-122"/>
              </a:rPr>
              <a:t>和寄存器的精确标记和跟踪。污点分析插桩通过</a:t>
            </a:r>
            <a:r>
              <a:rPr lang="en-US" altLang="zh-CN" sz="2600" dirty="0">
                <a:solidFill>
                  <a:schemeClr val="bg1"/>
                </a:solidFill>
                <a:latin typeface="微软雅黑" panose="020B0503020204020204" pitchFamily="34" charset="-122"/>
                <a:ea typeface="微软雅黑" panose="020B0503020204020204" pitchFamily="34" charset="-122"/>
              </a:rPr>
              <a:t>LLVM</a:t>
            </a:r>
            <a:r>
              <a:rPr lang="zh-CN" altLang="en-US" sz="2600" dirty="0">
                <a:solidFill>
                  <a:schemeClr val="bg1"/>
                </a:solidFill>
                <a:latin typeface="微软雅黑" panose="020B0503020204020204" pitchFamily="34" charset="-122"/>
                <a:ea typeface="微软雅黑" panose="020B0503020204020204" pitchFamily="34" charset="-122"/>
              </a:rPr>
              <a:t>的</a:t>
            </a:r>
            <a:r>
              <a:rPr lang="en-US" altLang="zh-CN" sz="2600" dirty="0">
                <a:solidFill>
                  <a:schemeClr val="bg1"/>
                </a:solidFill>
                <a:latin typeface="微软雅黑" panose="020B0503020204020204" pitchFamily="34" charset="-122"/>
                <a:ea typeface="微软雅黑" panose="020B0503020204020204" pitchFamily="34" charset="-122"/>
              </a:rPr>
              <a:t>pass</a:t>
            </a:r>
            <a:r>
              <a:rPr lang="zh-CN" altLang="en-US" sz="2600" dirty="0">
                <a:solidFill>
                  <a:schemeClr val="bg1"/>
                </a:solidFill>
                <a:latin typeface="微软雅黑" panose="020B0503020204020204" pitchFamily="34" charset="-122"/>
                <a:ea typeface="微软雅黑" panose="020B0503020204020204" pitchFamily="34" charset="-122"/>
              </a:rPr>
              <a:t>来实现。</a:t>
            </a:r>
            <a:endParaRPr lang="en-US" altLang="zh-CN" sz="2600" dirty="0">
              <a:solidFill>
                <a:schemeClr val="bg1"/>
              </a:solidFill>
              <a:latin typeface="微软雅黑" panose="020B0503020204020204" pitchFamily="34" charset="-122"/>
              <a:ea typeface="微软雅黑" panose="020B0503020204020204" pitchFamily="34" charset="-122"/>
            </a:endParaRPr>
          </a:p>
          <a:p>
            <a:r>
              <a:rPr lang="en-US" altLang="zh-CN" sz="2600" dirty="0">
                <a:solidFill>
                  <a:schemeClr val="bg1"/>
                </a:solidFill>
                <a:latin typeface="微软雅黑" panose="020B0503020204020204" pitchFamily="34" charset="-122"/>
                <a:ea typeface="微软雅黑" panose="020B0503020204020204" pitchFamily="34" charset="-122"/>
              </a:rPr>
              <a:t>	</a:t>
            </a:r>
            <a:r>
              <a:rPr lang="zh-CN" altLang="en-US" sz="2600" dirty="0">
                <a:solidFill>
                  <a:schemeClr val="bg1"/>
                </a:solidFill>
                <a:latin typeface="微软雅黑" panose="020B0503020204020204" pitchFamily="34" charset="-122"/>
                <a:ea typeface="微软雅黑" panose="020B0503020204020204" pitchFamily="34" charset="-122"/>
              </a:rPr>
              <a:t>该插件有以下</a:t>
            </a:r>
            <a:r>
              <a:rPr lang="zh-CN" altLang="en-US" sz="2600" dirty="0">
                <a:solidFill>
                  <a:srgbClr val="02E695"/>
                </a:solidFill>
                <a:latin typeface="微软雅黑" panose="020B0503020204020204" pitchFamily="34" charset="-122"/>
                <a:ea typeface="微软雅黑" panose="020B0503020204020204" pitchFamily="34" charset="-122"/>
              </a:rPr>
              <a:t>特点</a:t>
            </a:r>
            <a:r>
              <a:rPr lang="zh-CN" altLang="en-US" sz="2600" dirty="0">
                <a:solidFill>
                  <a:schemeClr val="bg1"/>
                </a:solidFill>
                <a:latin typeface="微软雅黑" panose="020B0503020204020204" pitchFamily="34" charset="-122"/>
                <a:ea typeface="微软雅黑" panose="020B0503020204020204" pitchFamily="34" charset="-122"/>
              </a:rPr>
              <a:t>：</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1</a:t>
            </a:r>
            <a:r>
              <a:rPr lang="zh-CN" altLang="en-US" sz="2600" dirty="0">
                <a:solidFill>
                  <a:schemeClr val="bg1"/>
                </a:solidFill>
                <a:latin typeface="微软雅黑" panose="020B0503020204020204" pitchFamily="34" charset="-122"/>
                <a:ea typeface="微软雅黑" panose="020B0503020204020204" pitchFamily="34" charset="-122"/>
              </a:rPr>
              <a:t>）全系统：污点分析插件支持跨进程的跟踪</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2</a:t>
            </a:r>
            <a:r>
              <a:rPr lang="zh-CN" altLang="en-US" sz="2600" dirty="0">
                <a:solidFill>
                  <a:schemeClr val="bg1"/>
                </a:solidFill>
                <a:latin typeface="微软雅黑" panose="020B0503020204020204" pitchFamily="34" charset="-122"/>
                <a:ea typeface="微软雅黑" panose="020B0503020204020204" pitchFamily="34" charset="-122"/>
              </a:rPr>
              <a:t>）基于重放的：污点分析时一种高消耗的分析，光是用</a:t>
            </a:r>
            <a:r>
              <a:rPr lang="en-US" altLang="zh-CN" sz="2600" dirty="0" err="1">
                <a:solidFill>
                  <a:schemeClr val="bg1"/>
                </a:solidFill>
                <a:latin typeface="微软雅黑" panose="020B0503020204020204" pitchFamily="34" charset="-122"/>
                <a:ea typeface="微软雅黑" panose="020B0503020204020204" pitchFamily="34" charset="-122"/>
              </a:rPr>
              <a:t>Qemu</a:t>
            </a:r>
            <a:r>
              <a:rPr lang="zh-CN" altLang="en-US" sz="2600" dirty="0">
                <a:solidFill>
                  <a:schemeClr val="bg1"/>
                </a:solidFill>
                <a:latin typeface="微软雅黑" panose="020B0503020204020204" pitchFamily="34" charset="-122"/>
                <a:ea typeface="微软雅黑" panose="020B0503020204020204" pitchFamily="34" charset="-122"/>
              </a:rPr>
              <a:t>去执行复杂目标，例如安卓系统，就只能达到勉强能避免超时。所以污点分析只能基于重放。</a:t>
            </a:r>
          </a:p>
        </p:txBody>
      </p:sp>
    </p:spTree>
    <p:extLst>
      <p:ext uri="{BB962C8B-B14F-4D97-AF65-F5344CB8AC3E}">
        <p14:creationId xmlns:p14="http://schemas.microsoft.com/office/powerpoint/2010/main" val="80809665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10" name="组合 9">
            <a:extLst>
              <a:ext uri="{FF2B5EF4-FFF2-40B4-BE49-F238E27FC236}">
                <a16:creationId xmlns:a16="http://schemas.microsoft.com/office/drawing/2014/main" id="{C19E5435-A29C-4BF9-91CF-6260531D4FCA}"/>
              </a:ext>
            </a:extLst>
          </p:cNvPr>
          <p:cNvGrpSpPr/>
          <p:nvPr/>
        </p:nvGrpSpPr>
        <p:grpSpPr>
          <a:xfrm>
            <a:off x="176215" y="1163641"/>
            <a:ext cx="442220" cy="442220"/>
            <a:chOff x="682349" y="1739909"/>
            <a:chExt cx="551019" cy="551019"/>
          </a:xfrm>
        </p:grpSpPr>
        <p:sp>
          <p:nvSpPr>
            <p:cNvPr id="11" name="椭圆 10">
              <a:extLst>
                <a:ext uri="{FF2B5EF4-FFF2-40B4-BE49-F238E27FC236}">
                  <a16:creationId xmlns:a16="http://schemas.microsoft.com/office/drawing/2014/main" id="{0EEDB9E1-67C3-4FCB-B075-13438818720C}"/>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01F81155-E21A-4C0F-A914-5CB322401F5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6614E182-E4C4-44DF-A2C5-2A395DAFD94E}"/>
              </a:ext>
            </a:extLst>
          </p:cNvPr>
          <p:cNvSpPr txBox="1"/>
          <p:nvPr/>
        </p:nvSpPr>
        <p:spPr>
          <a:xfrm>
            <a:off x="711411" y="1163641"/>
            <a:ext cx="11391919" cy="3693319"/>
          </a:xfrm>
          <a:prstGeom prst="rect">
            <a:avLst/>
          </a:prstGeom>
          <a:noFill/>
        </p:spPr>
        <p:txBody>
          <a:bodyPr wrap="square" rtlCol="0">
            <a:spAutoFit/>
          </a:bodyPr>
          <a:lstStyle/>
          <a:p>
            <a:r>
              <a:rPr lang="zh-CN" altLang="en-US" sz="2600" dirty="0">
                <a:solidFill>
                  <a:srgbClr val="02E695"/>
                </a:solidFill>
                <a:latin typeface="微软雅黑" panose="020B0503020204020204" pitchFamily="34" charset="-122"/>
                <a:ea typeface="微软雅黑" panose="020B0503020204020204" pitchFamily="34" charset="-122"/>
              </a:rPr>
              <a:t>常用插件介绍：</a:t>
            </a:r>
          </a:p>
          <a:p>
            <a:r>
              <a:rPr lang="en-US" altLang="zh-CN" sz="2600" dirty="0">
                <a:solidFill>
                  <a:srgbClr val="02E695"/>
                </a:solidFill>
                <a:latin typeface="微软雅黑" panose="020B0503020204020204" pitchFamily="34" charset="-122"/>
                <a:ea typeface="微软雅黑" panose="020B0503020204020204" pitchFamily="34" charset="-122"/>
              </a:rPr>
              <a:t>Taint Analysis</a:t>
            </a:r>
          </a:p>
          <a:p>
            <a:r>
              <a:rPr lang="zh-CN" altLang="en-US" sz="2600" dirty="0">
                <a:solidFill>
                  <a:schemeClr val="bg1"/>
                </a:solidFill>
                <a:latin typeface="微软雅黑" panose="020B0503020204020204" pitchFamily="34" charset="-122"/>
                <a:ea typeface="微软雅黑" panose="020B0503020204020204" pitchFamily="34" charset="-122"/>
              </a:rPr>
              <a:t>该插件有以下特点：</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3</a:t>
            </a:r>
            <a:r>
              <a:rPr lang="zh-CN" altLang="en-US" sz="2600" dirty="0">
                <a:solidFill>
                  <a:schemeClr val="bg1"/>
                </a:solidFill>
                <a:latin typeface="微软雅黑" panose="020B0503020204020204" pitchFamily="34" charset="-122"/>
                <a:ea typeface="微软雅黑" panose="020B0503020204020204" pitchFamily="34" charset="-122"/>
              </a:rPr>
              <a:t>）细粒度和高保真：由于</a:t>
            </a:r>
            <a:r>
              <a:rPr lang="en-US" altLang="zh-CN" sz="2600" dirty="0">
                <a:solidFill>
                  <a:schemeClr val="bg1"/>
                </a:solidFill>
                <a:latin typeface="微软雅黑" panose="020B0503020204020204" pitchFamily="34" charset="-122"/>
                <a:ea typeface="微软雅黑" panose="020B0503020204020204" pitchFamily="34" charset="-122"/>
              </a:rPr>
              <a:t>PANDA</a:t>
            </a:r>
            <a:r>
              <a:rPr lang="zh-CN" altLang="en-US" sz="2600" dirty="0">
                <a:solidFill>
                  <a:schemeClr val="bg1"/>
                </a:solidFill>
                <a:latin typeface="微软雅黑" panose="020B0503020204020204" pitchFamily="34" charset="-122"/>
                <a:ea typeface="微软雅黑" panose="020B0503020204020204" pitchFamily="34" charset="-122"/>
              </a:rPr>
              <a:t>更多是服务于逆向工程，所以比起性能，污点分析插件更聚焦于分析的细节和准确性。例如，支持对文件的每个字节进行标记，</a:t>
            </a:r>
          </a:p>
          <a:p>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4</a:t>
            </a:r>
            <a:r>
              <a:rPr lang="zh-CN" altLang="en-US" sz="2600" dirty="0">
                <a:solidFill>
                  <a:schemeClr val="bg1"/>
                </a:solidFill>
                <a:latin typeface="微软雅黑" panose="020B0503020204020204" pitchFamily="34" charset="-122"/>
                <a:ea typeface="微软雅黑" panose="020B0503020204020204" pitchFamily="34" charset="-122"/>
              </a:rPr>
              <a:t>）重量级：污点分析插件会带来较高的性能负载，开启</a:t>
            </a:r>
            <a:r>
              <a:rPr lang="en-US" altLang="zh-CN" sz="2600" dirty="0">
                <a:solidFill>
                  <a:schemeClr val="bg1"/>
                </a:solidFill>
                <a:latin typeface="微软雅黑" panose="020B0503020204020204" pitchFamily="34" charset="-122"/>
                <a:ea typeface="微软雅黑" panose="020B0503020204020204" pitchFamily="34" charset="-122"/>
              </a:rPr>
              <a:t>LLVM</a:t>
            </a:r>
            <a:r>
              <a:rPr lang="zh-CN" altLang="en-US" sz="2600" dirty="0">
                <a:solidFill>
                  <a:schemeClr val="bg1"/>
                </a:solidFill>
                <a:latin typeface="微软雅黑" panose="020B0503020204020204" pitchFamily="34" charset="-122"/>
                <a:ea typeface="微软雅黑" panose="020B0503020204020204" pitchFamily="34" charset="-122"/>
              </a:rPr>
              <a:t>本来就会带来</a:t>
            </a:r>
            <a:r>
              <a:rPr lang="en-US" altLang="zh-CN" sz="2600" dirty="0">
                <a:solidFill>
                  <a:schemeClr val="bg1"/>
                </a:solidFill>
                <a:latin typeface="微软雅黑" panose="020B0503020204020204" pitchFamily="34" charset="-122"/>
                <a:ea typeface="微软雅黑" panose="020B0503020204020204" pitchFamily="34" charset="-122"/>
              </a:rPr>
              <a:t>10-20x</a:t>
            </a:r>
            <a:r>
              <a:rPr lang="zh-CN" altLang="en-US" sz="2600" dirty="0">
                <a:solidFill>
                  <a:schemeClr val="bg1"/>
                </a:solidFill>
                <a:latin typeface="微软雅黑" panose="020B0503020204020204" pitchFamily="34" charset="-122"/>
                <a:ea typeface="微软雅黑" panose="020B0503020204020204" pitchFamily="34" charset="-122"/>
              </a:rPr>
              <a:t>的负载，再另外应用污点分析插件会进一步带来</a:t>
            </a:r>
            <a:r>
              <a:rPr lang="en-US" altLang="zh-CN" sz="2600" dirty="0">
                <a:solidFill>
                  <a:schemeClr val="bg1"/>
                </a:solidFill>
                <a:latin typeface="微软雅黑" panose="020B0503020204020204" pitchFamily="34" charset="-122"/>
                <a:ea typeface="微软雅黑" panose="020B0503020204020204" pitchFamily="34" charset="-122"/>
              </a:rPr>
              <a:t>3-10x</a:t>
            </a:r>
            <a:r>
              <a:rPr lang="zh-CN" altLang="en-US" sz="2600" dirty="0">
                <a:solidFill>
                  <a:schemeClr val="bg1"/>
                </a:solidFill>
                <a:latin typeface="微软雅黑" panose="020B0503020204020204" pitchFamily="34" charset="-122"/>
                <a:ea typeface="微软雅黑" panose="020B0503020204020204" pitchFamily="34" charset="-122"/>
              </a:rPr>
              <a:t>的负载。下图是对产品激活码</a:t>
            </a:r>
            <a:r>
              <a:rPr lang="en-US" altLang="zh-CN" sz="2600" dirty="0">
                <a:solidFill>
                  <a:schemeClr val="bg1"/>
                </a:solidFill>
                <a:latin typeface="微软雅黑" panose="020B0503020204020204" pitchFamily="34" charset="-122"/>
                <a:ea typeface="微软雅黑" panose="020B0503020204020204" pitchFamily="34" charset="-122"/>
              </a:rPr>
              <a:t>13</a:t>
            </a:r>
            <a:r>
              <a:rPr lang="zh-CN" altLang="en-US" sz="2600" dirty="0">
                <a:solidFill>
                  <a:schemeClr val="bg1"/>
                </a:solidFill>
                <a:latin typeface="微软雅黑" panose="020B0503020204020204" pitchFamily="34" charset="-122"/>
                <a:ea typeface="微软雅黑" panose="020B0503020204020204" pitchFamily="34" charset="-122"/>
              </a:rPr>
              <a:t>个字节进行污点分析时，运行时间对比：</a:t>
            </a:r>
          </a:p>
        </p:txBody>
      </p:sp>
      <p:pic>
        <p:nvPicPr>
          <p:cNvPr id="9" name="图片 8">
            <a:extLst>
              <a:ext uri="{FF2B5EF4-FFF2-40B4-BE49-F238E27FC236}">
                <a16:creationId xmlns:a16="http://schemas.microsoft.com/office/drawing/2014/main" id="{16706929-5266-4BCE-9DDA-A5A645C2D827}"/>
              </a:ext>
            </a:extLst>
          </p:cNvPr>
          <p:cNvPicPr>
            <a:picLocks noChangeAspect="1"/>
          </p:cNvPicPr>
          <p:nvPr/>
        </p:nvPicPr>
        <p:blipFill>
          <a:blip r:embed="rId3"/>
          <a:stretch>
            <a:fillRect/>
          </a:stretch>
        </p:blipFill>
        <p:spPr>
          <a:xfrm>
            <a:off x="3458845" y="5000183"/>
            <a:ext cx="5274310" cy="1622425"/>
          </a:xfrm>
          <a:prstGeom prst="rect">
            <a:avLst/>
          </a:prstGeom>
        </p:spPr>
      </p:pic>
    </p:spTree>
    <p:extLst>
      <p:ext uri="{BB962C8B-B14F-4D97-AF65-F5344CB8AC3E}">
        <p14:creationId xmlns:p14="http://schemas.microsoft.com/office/powerpoint/2010/main" val="398658746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232097" y="306653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Case Study</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3068473715"/>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313277" y="1087373"/>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848474" y="1100437"/>
            <a:ext cx="5247526"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一）</a:t>
            </a:r>
            <a:r>
              <a:rPr lang="en-US" altLang="zh-CN" sz="2600" dirty="0">
                <a:solidFill>
                  <a:schemeClr val="bg1"/>
                </a:solidFill>
                <a:latin typeface="微软雅黑" panose="020B0503020204020204" pitchFamily="34" charset="-122"/>
                <a:ea typeface="微软雅黑" panose="020B0503020204020204" pitchFamily="34" charset="-122"/>
              </a:rPr>
              <a:t>1999</a:t>
            </a:r>
            <a:r>
              <a:rPr lang="zh-CN" altLang="en-US" sz="2600" dirty="0">
                <a:solidFill>
                  <a:schemeClr val="bg1"/>
                </a:solidFill>
                <a:latin typeface="微软雅黑" panose="020B0503020204020204" pitchFamily="34" charset="-122"/>
                <a:ea typeface="微软雅黑" panose="020B0503020204020204" pitchFamily="34" charset="-122"/>
              </a:rPr>
              <a:t>年老</a:t>
            </a:r>
            <a:r>
              <a:rPr lang="en-US" altLang="zh-CN" sz="2600" dirty="0">
                <a:solidFill>
                  <a:schemeClr val="bg1"/>
                </a:solidFill>
                <a:latin typeface="微软雅黑" panose="020B0503020204020204" pitchFamily="34" charset="-122"/>
                <a:ea typeface="微软雅黑" panose="020B0503020204020204" pitchFamily="34" charset="-122"/>
              </a:rPr>
              <a:t>PC</a:t>
            </a:r>
            <a:r>
              <a:rPr lang="zh-CN" altLang="en-US" sz="2600" dirty="0">
                <a:solidFill>
                  <a:schemeClr val="bg1"/>
                </a:solidFill>
                <a:latin typeface="微软雅黑" panose="020B0503020204020204" pitchFamily="34" charset="-122"/>
                <a:ea typeface="微软雅黑" panose="020B0503020204020204" pitchFamily="34" charset="-122"/>
              </a:rPr>
              <a:t>游戏破解</a:t>
            </a:r>
            <a:r>
              <a:rPr lang="en-US" altLang="zh-CN" sz="2600" dirty="0">
                <a:solidFill>
                  <a:schemeClr val="bg1"/>
                </a:solidFill>
                <a:latin typeface="微软雅黑" panose="020B0503020204020204" pitchFamily="34" charset="-122"/>
                <a:ea typeface="微软雅黑" panose="020B0503020204020204" pitchFamily="34" charset="-122"/>
              </a:rPr>
              <a:t>:</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Case Study</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313277" y="1689786"/>
            <a:ext cx="11829043" cy="4486741"/>
          </a:xfrm>
          <a:prstGeom prst="rect">
            <a:avLst/>
          </a:prstGeom>
          <a:noFill/>
        </p:spPr>
        <p:txBody>
          <a:bodyPr wrap="square" rtlCol="0">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需要逆向游戏的</a:t>
            </a:r>
            <a:r>
              <a:rPr lang="en-US" altLang="zh-CN" sz="2400" dirty="0">
                <a:solidFill>
                  <a:schemeClr val="bg1"/>
                </a:solidFill>
                <a:latin typeface="微软雅黑" panose="020B0503020204020204" pitchFamily="34" charset="-122"/>
                <a:ea typeface="微软雅黑" panose="020B0503020204020204" pitchFamily="34" charset="-122"/>
              </a:rPr>
              <a:t>CD-Key</a:t>
            </a:r>
            <a:r>
              <a:rPr lang="zh-CN" altLang="en-US" sz="2400" dirty="0">
                <a:solidFill>
                  <a:schemeClr val="bg1"/>
                </a:solidFill>
                <a:latin typeface="微软雅黑" panose="020B0503020204020204" pitchFamily="34" charset="-122"/>
                <a:ea typeface="微软雅黑" panose="020B0503020204020204" pitchFamily="34" charset="-122"/>
              </a:rPr>
              <a:t>校验算法。</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首先，用</a:t>
            </a:r>
            <a:r>
              <a:rPr lang="en-US" altLang="zh-CN" sz="2400" dirty="0">
                <a:solidFill>
                  <a:schemeClr val="bg1"/>
                </a:solidFill>
                <a:latin typeface="微软雅黑" panose="020B0503020204020204" pitchFamily="34" charset="-122"/>
                <a:ea typeface="微软雅黑" panose="020B0503020204020204" pitchFamily="34" charset="-122"/>
              </a:rPr>
              <a:t>PNADA</a:t>
            </a:r>
            <a:r>
              <a:rPr lang="zh-CN" altLang="en-US" sz="2400" dirty="0">
                <a:solidFill>
                  <a:schemeClr val="bg1"/>
                </a:solidFill>
                <a:latin typeface="微软雅黑" panose="020B0503020204020204" pitchFamily="34" charset="-122"/>
                <a:ea typeface="微软雅黑" panose="020B0503020204020204" pitchFamily="34" charset="-122"/>
              </a:rPr>
              <a:t>运行游戏安装器，然后输入随机的</a:t>
            </a:r>
            <a:r>
              <a:rPr lang="en-US" altLang="zh-CN" sz="2400" dirty="0">
                <a:solidFill>
                  <a:schemeClr val="bg1"/>
                </a:solidFill>
                <a:latin typeface="微软雅黑" panose="020B0503020204020204" pitchFamily="34" charset="-122"/>
                <a:ea typeface="微软雅黑" panose="020B0503020204020204" pitchFamily="34" charset="-122"/>
              </a:rPr>
              <a:t>Key</a:t>
            </a:r>
            <a:r>
              <a:rPr lang="zh-CN" altLang="en-US" sz="2400" dirty="0">
                <a:solidFill>
                  <a:schemeClr val="bg1"/>
                </a:solidFill>
                <a:latin typeface="微软雅黑" panose="020B0503020204020204" pitchFamily="34" charset="-122"/>
                <a:ea typeface="微软雅黑" panose="020B0503020204020204" pitchFamily="34" charset="-122"/>
              </a:rPr>
              <a:t>，获得校验错误提示，并生成整个执行的</a:t>
            </a:r>
            <a:r>
              <a:rPr lang="en-US" altLang="zh-CN" sz="2400" dirty="0">
                <a:solidFill>
                  <a:schemeClr val="bg1"/>
                </a:solidFill>
                <a:latin typeface="微软雅黑" panose="020B0503020204020204" pitchFamily="34" charset="-122"/>
                <a:ea typeface="微软雅黑" panose="020B0503020204020204" pitchFamily="34" charset="-122"/>
              </a:rPr>
              <a:t>ND Log</a:t>
            </a:r>
            <a:r>
              <a:rPr lang="zh-CN" altLang="en-US" sz="2400" dirty="0">
                <a:solidFill>
                  <a:schemeClr val="bg1"/>
                </a:solidFill>
                <a:latin typeface="微软雅黑" panose="020B0503020204020204" pitchFamily="34" charset="-122"/>
                <a:ea typeface="微软雅黑" panose="020B0503020204020204" pitchFamily="34" charset="-122"/>
              </a:rPr>
              <a:t>。</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然后，重放执行，使用</a:t>
            </a:r>
            <a:r>
              <a:rPr lang="en-US" altLang="zh-CN" sz="2400" dirty="0" err="1">
                <a:solidFill>
                  <a:schemeClr val="bg1"/>
                </a:solidFill>
                <a:latin typeface="微软雅黑" panose="020B0503020204020204" pitchFamily="34" charset="-122"/>
                <a:ea typeface="微软雅黑" panose="020B0503020204020204" pitchFamily="34" charset="-122"/>
              </a:rPr>
              <a:t>stringsearch</a:t>
            </a:r>
            <a:r>
              <a:rPr lang="zh-CN" altLang="en-US" sz="2400" dirty="0">
                <a:solidFill>
                  <a:schemeClr val="bg1"/>
                </a:solidFill>
                <a:latin typeface="微软雅黑" panose="020B0503020204020204" pitchFamily="34" charset="-122"/>
                <a:ea typeface="微软雅黑" panose="020B0503020204020204" pitchFamily="34" charset="-122"/>
              </a:rPr>
              <a:t>插件搜索刚刚输入的随机</a:t>
            </a:r>
            <a:r>
              <a:rPr lang="en-US" altLang="zh-CN" sz="2400" dirty="0">
                <a:solidFill>
                  <a:schemeClr val="bg1"/>
                </a:solidFill>
                <a:latin typeface="微软雅黑" panose="020B0503020204020204" pitchFamily="34" charset="-122"/>
                <a:ea typeface="微软雅黑" panose="020B0503020204020204" pitchFamily="34" charset="-122"/>
              </a:rPr>
              <a:t>Key</a:t>
            </a:r>
            <a:r>
              <a:rPr lang="zh-CN" altLang="en-US" sz="2400" dirty="0">
                <a:solidFill>
                  <a:schemeClr val="bg1"/>
                </a:solidFill>
                <a:latin typeface="微软雅黑" panose="020B0503020204020204" pitchFamily="34" charset="-122"/>
                <a:ea typeface="微软雅黑" panose="020B0503020204020204" pitchFamily="34" charset="-122"/>
              </a:rPr>
              <a:t>和错误提示信息。成功将逆向范围缩减到</a:t>
            </a:r>
            <a:r>
              <a:rPr lang="en-US" altLang="zh-CN" sz="2400" dirty="0">
                <a:solidFill>
                  <a:schemeClr val="bg1"/>
                </a:solidFill>
                <a:latin typeface="微软雅黑" panose="020B0503020204020204" pitchFamily="34" charset="-122"/>
                <a:ea typeface="微软雅黑" panose="020B0503020204020204" pitchFamily="34" charset="-122"/>
              </a:rPr>
              <a:t>20W</a:t>
            </a:r>
            <a:r>
              <a:rPr lang="zh-CN" altLang="en-US" sz="2400" dirty="0">
                <a:solidFill>
                  <a:schemeClr val="bg1"/>
                </a:solidFill>
                <a:latin typeface="微软雅黑" panose="020B0503020204020204" pitchFamily="34" charset="-122"/>
                <a:ea typeface="微软雅黑" panose="020B0503020204020204" pitchFamily="34" charset="-122"/>
              </a:rPr>
              <a:t>指令（一共</a:t>
            </a:r>
            <a:r>
              <a:rPr lang="en-US" altLang="zh-CN" sz="2400" dirty="0">
                <a:solidFill>
                  <a:schemeClr val="bg1"/>
                </a:solidFill>
                <a:latin typeface="微软雅黑" panose="020B0503020204020204" pitchFamily="34" charset="-122"/>
                <a:ea typeface="微软雅黑" panose="020B0503020204020204" pitchFamily="34" charset="-122"/>
              </a:rPr>
              <a:t>6000w</a:t>
            </a:r>
            <a:r>
              <a:rPr lang="zh-CN" altLang="en-US" sz="2400" dirty="0">
                <a:solidFill>
                  <a:schemeClr val="bg1"/>
                </a:solidFill>
                <a:latin typeface="微软雅黑" panose="020B0503020204020204" pitchFamily="34" charset="-122"/>
                <a:ea typeface="微软雅黑" panose="020B0503020204020204" pitchFamily="34" charset="-122"/>
              </a:rPr>
              <a:t>指令）。接着使用</a:t>
            </a:r>
            <a:r>
              <a:rPr lang="en-US" altLang="zh-CN" sz="2400" dirty="0">
                <a:solidFill>
                  <a:schemeClr val="bg1"/>
                </a:solidFill>
                <a:latin typeface="微软雅黑" panose="020B0503020204020204" pitchFamily="34" charset="-122"/>
                <a:ea typeface="微软雅黑" panose="020B0503020204020204" pitchFamily="34" charset="-122"/>
              </a:rPr>
              <a:t>scissor</a:t>
            </a:r>
            <a:r>
              <a:rPr lang="zh-CN" altLang="en-US" sz="2400" dirty="0">
                <a:solidFill>
                  <a:schemeClr val="bg1"/>
                </a:solidFill>
                <a:latin typeface="微软雅黑" panose="020B0503020204020204" pitchFamily="34" charset="-122"/>
                <a:ea typeface="微软雅黑" panose="020B0503020204020204" pitchFamily="34" charset="-122"/>
              </a:rPr>
              <a:t>插件提取这部分包含验证算法的代码段。</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接着，通过对目标代码段进行静态逆向分析，可以确定安装器先对</a:t>
            </a:r>
            <a:r>
              <a:rPr lang="en-US" altLang="zh-CN" sz="2400" dirty="0">
                <a:solidFill>
                  <a:schemeClr val="bg1"/>
                </a:solidFill>
                <a:latin typeface="微软雅黑" panose="020B0503020204020204" pitchFamily="34" charset="-122"/>
                <a:ea typeface="微软雅黑" panose="020B0503020204020204" pitchFamily="34" charset="-122"/>
              </a:rPr>
              <a:t>CD-Key</a:t>
            </a:r>
            <a:r>
              <a:rPr lang="zh-CN" altLang="en-US" sz="2400" dirty="0">
                <a:solidFill>
                  <a:schemeClr val="bg1"/>
                </a:solidFill>
                <a:latin typeface="微软雅黑" panose="020B0503020204020204" pitchFamily="34" charset="-122"/>
                <a:ea typeface="微软雅黑" panose="020B0503020204020204" pitchFamily="34" charset="-122"/>
              </a:rPr>
              <a:t>进行解密，然后将解密后得到的</a:t>
            </a:r>
            <a:r>
              <a:rPr lang="en-US" altLang="zh-CN" sz="2400" dirty="0">
                <a:solidFill>
                  <a:schemeClr val="bg1"/>
                </a:solidFill>
                <a:latin typeface="微软雅黑" panose="020B0503020204020204" pitchFamily="34" charset="-122"/>
                <a:ea typeface="微软雅黑" panose="020B0503020204020204" pitchFamily="34" charset="-122"/>
              </a:rPr>
              <a:t>120bit</a:t>
            </a:r>
            <a:r>
              <a:rPr lang="zh-CN" altLang="en-US" sz="2400" dirty="0">
                <a:solidFill>
                  <a:schemeClr val="bg1"/>
                </a:solidFill>
                <a:latin typeface="微软雅黑" panose="020B0503020204020204" pitchFamily="34" charset="-122"/>
                <a:ea typeface="微软雅黑" panose="020B0503020204020204" pitchFamily="34" charset="-122"/>
              </a:rPr>
              <a:t>整数的高位与一个特定的魔术数比较。但是这个魔术数难以通过静态分析看出来，所以作者开发了一个新插件并对目标代码段进行重发，在过程中成功将其打印出来。通过数学分析，可以发现</a:t>
            </a:r>
            <a:r>
              <a:rPr lang="en-US" altLang="zh-CN" sz="2400" dirty="0">
                <a:solidFill>
                  <a:schemeClr val="bg1"/>
                </a:solidFill>
                <a:latin typeface="微软雅黑" panose="020B0503020204020204" pitchFamily="34" charset="-122"/>
                <a:ea typeface="微软雅黑" panose="020B0503020204020204" pitchFamily="34" charset="-122"/>
              </a:rPr>
              <a:t>CD-Key</a:t>
            </a:r>
            <a:r>
              <a:rPr lang="zh-CN" altLang="en-US" sz="2400" dirty="0">
                <a:solidFill>
                  <a:schemeClr val="bg1"/>
                </a:solidFill>
                <a:latin typeface="微软雅黑" panose="020B0503020204020204" pitchFamily="34" charset="-122"/>
                <a:ea typeface="微软雅黑" panose="020B0503020204020204" pitchFamily="34" charset="-122"/>
              </a:rPr>
              <a:t>的密度为</a:t>
            </a:r>
            <a:r>
              <a:rPr lang="en-US" altLang="zh-CN" sz="2400" dirty="0">
                <a:solidFill>
                  <a:schemeClr val="bg1"/>
                </a:solidFill>
                <a:latin typeface="微软雅黑" panose="020B0503020204020204" pitchFamily="34" charset="-122"/>
                <a:ea typeface="微软雅黑" panose="020B0503020204020204" pitchFamily="34" charset="-122"/>
              </a:rPr>
              <a:t>1/27000</a:t>
            </a:r>
            <a:r>
              <a:rPr lang="zh-CN" altLang="en-US" sz="2400"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94764896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379473" y="307818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3696520021"/>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313277" y="1087373"/>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848474" y="1100437"/>
            <a:ext cx="5247526"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一） </a:t>
            </a:r>
            <a:r>
              <a:rPr lang="en-US" altLang="zh-CN" sz="2600" dirty="0">
                <a:solidFill>
                  <a:schemeClr val="bg1"/>
                </a:solidFill>
                <a:latin typeface="微软雅黑" panose="020B0503020204020204" pitchFamily="34" charset="-122"/>
                <a:ea typeface="微软雅黑" panose="020B0503020204020204" pitchFamily="34" charset="-122"/>
              </a:rPr>
              <a:t>1999</a:t>
            </a:r>
            <a:r>
              <a:rPr lang="zh-CN" altLang="en-US" sz="2600" dirty="0">
                <a:solidFill>
                  <a:schemeClr val="bg1"/>
                </a:solidFill>
                <a:latin typeface="微软雅黑" panose="020B0503020204020204" pitchFamily="34" charset="-122"/>
                <a:ea typeface="微软雅黑" panose="020B0503020204020204" pitchFamily="34" charset="-122"/>
              </a:rPr>
              <a:t>年老</a:t>
            </a:r>
            <a:r>
              <a:rPr lang="en-US" altLang="zh-CN" sz="2600" dirty="0">
                <a:solidFill>
                  <a:schemeClr val="bg1"/>
                </a:solidFill>
                <a:latin typeface="微软雅黑" panose="020B0503020204020204" pitchFamily="34" charset="-122"/>
                <a:ea typeface="微软雅黑" panose="020B0503020204020204" pitchFamily="34" charset="-122"/>
              </a:rPr>
              <a:t>PC</a:t>
            </a:r>
            <a:r>
              <a:rPr lang="zh-CN" altLang="en-US" sz="2600" dirty="0">
                <a:solidFill>
                  <a:schemeClr val="bg1"/>
                </a:solidFill>
                <a:latin typeface="微软雅黑" panose="020B0503020204020204" pitchFamily="34" charset="-122"/>
                <a:ea typeface="微软雅黑" panose="020B0503020204020204" pitchFamily="34" charset="-122"/>
              </a:rPr>
              <a:t>游戏破解</a:t>
            </a:r>
            <a:r>
              <a:rPr lang="en-US" altLang="zh-CN" sz="2600" dirty="0">
                <a:solidFill>
                  <a:schemeClr val="bg1"/>
                </a:solidFill>
                <a:latin typeface="微软雅黑" panose="020B0503020204020204" pitchFamily="34" charset="-122"/>
                <a:ea typeface="微软雅黑" panose="020B0503020204020204" pitchFamily="34" charset="-122"/>
              </a:rPr>
              <a:t>:</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Case Study</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313277" y="1689786"/>
            <a:ext cx="11829043" cy="4043543"/>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由于</a:t>
            </a:r>
            <a:r>
              <a:rPr lang="en-US" altLang="zh-CN" sz="2400" dirty="0">
                <a:solidFill>
                  <a:schemeClr val="bg1"/>
                </a:solidFill>
                <a:latin typeface="微软雅黑" panose="020B0503020204020204" pitchFamily="34" charset="-122"/>
                <a:ea typeface="微软雅黑" panose="020B0503020204020204" pitchFamily="34" charset="-122"/>
              </a:rPr>
              <a:t>Key</a:t>
            </a:r>
            <a:r>
              <a:rPr lang="zh-CN" altLang="en-US" sz="2400" dirty="0">
                <a:solidFill>
                  <a:schemeClr val="bg1"/>
                </a:solidFill>
                <a:latin typeface="微软雅黑" panose="020B0503020204020204" pitchFamily="34" charset="-122"/>
                <a:ea typeface="微软雅黑" panose="020B0503020204020204" pitchFamily="34" charset="-122"/>
              </a:rPr>
              <a:t>的密度不是很低，所以可以不用深入逆向解密逻辑，直接利用</a:t>
            </a:r>
            <a:r>
              <a:rPr lang="en-US" altLang="zh-CN" sz="2400" dirty="0">
                <a:solidFill>
                  <a:schemeClr val="bg1"/>
                </a:solidFill>
                <a:latin typeface="微软雅黑" panose="020B0503020204020204" pitchFamily="34" charset="-122"/>
                <a:ea typeface="微软雅黑" panose="020B0503020204020204" pitchFamily="34" charset="-122"/>
              </a:rPr>
              <a:t>IDA</a:t>
            </a:r>
            <a:r>
              <a:rPr lang="zh-CN" altLang="en-US" sz="2400" dirty="0">
                <a:solidFill>
                  <a:schemeClr val="bg1"/>
                </a:solidFill>
                <a:latin typeface="微软雅黑" panose="020B0503020204020204" pitchFamily="34" charset="-122"/>
                <a:ea typeface="微软雅黑" panose="020B0503020204020204" pitchFamily="34" charset="-122"/>
              </a:rPr>
              <a:t>的反编译功能生成</a:t>
            </a:r>
            <a:r>
              <a:rPr lang="en-US" altLang="zh-CN" sz="2400" dirty="0">
                <a:solidFill>
                  <a:schemeClr val="bg1"/>
                </a:solidFill>
                <a:latin typeface="微软雅黑" panose="020B0503020204020204" pitchFamily="34" charset="-122"/>
                <a:ea typeface="微软雅黑" panose="020B0503020204020204" pitchFamily="34" charset="-122"/>
              </a:rPr>
              <a:t>C</a:t>
            </a:r>
            <a:r>
              <a:rPr lang="zh-CN" altLang="en-US" sz="2400" dirty="0">
                <a:solidFill>
                  <a:schemeClr val="bg1"/>
                </a:solidFill>
                <a:latin typeface="微软雅黑" panose="020B0503020204020204" pitchFamily="34" charset="-122"/>
                <a:ea typeface="微软雅黑" panose="020B0503020204020204" pitchFamily="34" charset="-122"/>
              </a:rPr>
              <a:t>源码，然后用随机</a:t>
            </a:r>
            <a:r>
              <a:rPr lang="en-US" altLang="zh-CN" sz="2400" dirty="0">
                <a:solidFill>
                  <a:schemeClr val="bg1"/>
                </a:solidFill>
                <a:latin typeface="微软雅黑" panose="020B0503020204020204" pitchFamily="34" charset="-122"/>
                <a:ea typeface="微软雅黑" panose="020B0503020204020204" pitchFamily="34" charset="-122"/>
              </a:rPr>
              <a:t>Key</a:t>
            </a:r>
            <a:r>
              <a:rPr lang="zh-CN" altLang="en-US" sz="2400" dirty="0">
                <a:solidFill>
                  <a:schemeClr val="bg1"/>
                </a:solidFill>
                <a:latin typeface="微软雅黑" panose="020B0503020204020204" pitchFamily="34" charset="-122"/>
                <a:ea typeface="微软雅黑" panose="020B0503020204020204" pitchFamily="34" charset="-122"/>
              </a:rPr>
              <a:t>去暴力破解即可。如果</a:t>
            </a:r>
            <a:r>
              <a:rPr lang="en-US" altLang="zh-CN" sz="2400" dirty="0">
                <a:solidFill>
                  <a:schemeClr val="bg1"/>
                </a:solidFill>
                <a:latin typeface="微软雅黑" panose="020B0503020204020204" pitchFamily="34" charset="-122"/>
                <a:ea typeface="微软雅黑" panose="020B0503020204020204" pitchFamily="34" charset="-122"/>
              </a:rPr>
              <a:t>Key</a:t>
            </a:r>
            <a:r>
              <a:rPr lang="zh-CN" altLang="en-US" sz="2400" dirty="0">
                <a:solidFill>
                  <a:schemeClr val="bg1"/>
                </a:solidFill>
                <a:latin typeface="微软雅黑" panose="020B0503020204020204" pitchFamily="34" charset="-122"/>
                <a:ea typeface="微软雅黑" panose="020B0503020204020204" pitchFamily="34" charset="-122"/>
              </a:rPr>
              <a:t>密度很低的话，这种方法就不现实了，需要利用前期逆向分析获得的信息，去进一步分析解密算法或者使用</a:t>
            </a:r>
            <a:r>
              <a:rPr lang="en-US" altLang="zh-CN" sz="2400" dirty="0">
                <a:solidFill>
                  <a:schemeClr val="bg1"/>
                </a:solidFill>
                <a:latin typeface="微软雅黑" panose="020B0503020204020204" pitchFamily="34" charset="-122"/>
                <a:ea typeface="微软雅黑" panose="020B0503020204020204" pitchFamily="34" charset="-122"/>
              </a:rPr>
              <a:t>Patch</a:t>
            </a:r>
            <a:r>
              <a:rPr lang="zh-CN" altLang="en-US" sz="2400" dirty="0">
                <a:solidFill>
                  <a:schemeClr val="bg1"/>
                </a:solidFill>
                <a:latin typeface="微软雅黑" panose="020B0503020204020204" pitchFamily="34" charset="-122"/>
                <a:ea typeface="微软雅黑" panose="020B0503020204020204" pitchFamily="34" charset="-122"/>
              </a:rPr>
              <a:t>等技术。</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总结：在这个使用案例中，</a:t>
            </a:r>
            <a:r>
              <a:rPr lang="en-US" altLang="zh-CN" sz="2400" dirty="0">
                <a:solidFill>
                  <a:schemeClr val="bg1"/>
                </a:solidFill>
                <a:latin typeface="微软雅黑" panose="020B0503020204020204" pitchFamily="34" charset="-122"/>
                <a:ea typeface="微软雅黑" panose="020B0503020204020204" pitchFamily="34" charset="-122"/>
              </a:rPr>
              <a:t>PANDA</a:t>
            </a:r>
            <a:r>
              <a:rPr lang="zh-CN" altLang="en-US" sz="2400" dirty="0">
                <a:solidFill>
                  <a:schemeClr val="bg1"/>
                </a:solidFill>
                <a:latin typeface="微软雅黑" panose="020B0503020204020204" pitchFamily="34" charset="-122"/>
                <a:ea typeface="微软雅黑" panose="020B0503020204020204" pitchFamily="34" charset="-122"/>
              </a:rPr>
              <a:t>协助分析人员快速定位了感兴趣的代码段，并打印除了关键的数据，</a:t>
            </a:r>
            <a:r>
              <a:rPr lang="en-US" altLang="zh-CN" sz="2400" dirty="0">
                <a:solidFill>
                  <a:schemeClr val="bg1"/>
                </a:solidFill>
                <a:latin typeface="微软雅黑" panose="020B0503020204020204" pitchFamily="34" charset="-122"/>
                <a:ea typeface="微软雅黑" panose="020B0503020204020204" pitchFamily="34" charset="-122"/>
              </a:rPr>
              <a:t>scissors</a:t>
            </a:r>
            <a:r>
              <a:rPr lang="zh-CN" altLang="en-US" sz="2400" dirty="0">
                <a:solidFill>
                  <a:schemeClr val="bg1"/>
                </a:solidFill>
                <a:latin typeface="微软雅黑" panose="020B0503020204020204" pitchFamily="34" charset="-122"/>
                <a:ea typeface="微软雅黑" panose="020B0503020204020204" pitchFamily="34" charset="-122"/>
              </a:rPr>
              <a:t>插件使得分析人员可以只重放执行感兴趣的代码段并应用复杂的分析逻辑。</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除了使用</a:t>
            </a:r>
            <a:r>
              <a:rPr lang="en-US" altLang="zh-CN" sz="2400" dirty="0" err="1">
                <a:solidFill>
                  <a:schemeClr val="bg1"/>
                </a:solidFill>
                <a:latin typeface="微软雅黑" panose="020B0503020204020204" pitchFamily="34" charset="-122"/>
                <a:ea typeface="微软雅黑" panose="020B0503020204020204" pitchFamily="34" charset="-122"/>
              </a:rPr>
              <a:t>stringsearch</a:t>
            </a:r>
            <a:r>
              <a:rPr lang="zh-CN" altLang="en-US" sz="2400" dirty="0">
                <a:solidFill>
                  <a:schemeClr val="bg1"/>
                </a:solidFill>
                <a:latin typeface="微软雅黑" panose="020B0503020204020204" pitchFamily="34" charset="-122"/>
                <a:ea typeface="微软雅黑" panose="020B0503020204020204" pitchFamily="34" charset="-122"/>
              </a:rPr>
              <a:t>来定位处理</a:t>
            </a:r>
            <a:r>
              <a:rPr lang="en-US" altLang="zh-CN" sz="2400" dirty="0">
                <a:solidFill>
                  <a:schemeClr val="bg1"/>
                </a:solidFill>
                <a:latin typeface="微软雅黑" panose="020B0503020204020204" pitchFamily="34" charset="-122"/>
                <a:ea typeface="微软雅黑" panose="020B0503020204020204" pitchFamily="34" charset="-122"/>
              </a:rPr>
              <a:t>Key</a:t>
            </a:r>
            <a:r>
              <a:rPr lang="zh-CN" altLang="en-US" sz="2400" dirty="0">
                <a:solidFill>
                  <a:schemeClr val="bg1"/>
                </a:solidFill>
                <a:latin typeface="微软雅黑" panose="020B0503020204020204" pitchFamily="34" charset="-122"/>
                <a:ea typeface="微软雅黑" panose="020B0503020204020204" pitchFamily="34" charset="-122"/>
              </a:rPr>
              <a:t>的代码段，还可以用污点分析系列插件，将输入的</a:t>
            </a:r>
            <a:r>
              <a:rPr lang="en-US" altLang="zh-CN" sz="2400" dirty="0">
                <a:solidFill>
                  <a:schemeClr val="bg1"/>
                </a:solidFill>
                <a:latin typeface="微软雅黑" panose="020B0503020204020204" pitchFamily="34" charset="-122"/>
                <a:ea typeface="微软雅黑" panose="020B0503020204020204" pitchFamily="34" charset="-122"/>
              </a:rPr>
              <a:t>Key</a:t>
            </a:r>
            <a:r>
              <a:rPr lang="zh-CN" altLang="en-US" sz="2400" dirty="0">
                <a:solidFill>
                  <a:schemeClr val="bg1"/>
                </a:solidFill>
                <a:latin typeface="微软雅黑" panose="020B0503020204020204" pitchFamily="34" charset="-122"/>
                <a:ea typeface="微软雅黑" panose="020B0503020204020204" pitchFamily="34" charset="-122"/>
              </a:rPr>
              <a:t>进行标记，并检查对这些数据的计算发生在哪：</a:t>
            </a:r>
          </a:p>
        </p:txBody>
      </p:sp>
      <p:pic>
        <p:nvPicPr>
          <p:cNvPr id="10" name="图片 9">
            <a:extLst>
              <a:ext uri="{FF2B5EF4-FFF2-40B4-BE49-F238E27FC236}">
                <a16:creationId xmlns:a16="http://schemas.microsoft.com/office/drawing/2014/main" id="{5B6EEAF4-563D-4A2E-BFE6-20EF73CBB845}"/>
              </a:ext>
            </a:extLst>
          </p:cNvPr>
          <p:cNvPicPr>
            <a:picLocks noChangeAspect="1"/>
          </p:cNvPicPr>
          <p:nvPr/>
        </p:nvPicPr>
        <p:blipFill>
          <a:blip r:embed="rId3"/>
          <a:stretch>
            <a:fillRect/>
          </a:stretch>
        </p:blipFill>
        <p:spPr>
          <a:xfrm>
            <a:off x="1043815" y="2879392"/>
            <a:ext cx="10104370" cy="3743216"/>
          </a:xfrm>
          <a:prstGeom prst="rect">
            <a:avLst/>
          </a:prstGeom>
        </p:spPr>
      </p:pic>
    </p:spTree>
    <p:extLst>
      <p:ext uri="{BB962C8B-B14F-4D97-AF65-F5344CB8AC3E}">
        <p14:creationId xmlns:p14="http://schemas.microsoft.com/office/powerpoint/2010/main" val="152135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313277" y="1087373"/>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848474" y="1100437"/>
            <a:ext cx="5247526"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二）漏洞深度分析</a:t>
            </a:r>
            <a:r>
              <a:rPr lang="en-US" altLang="zh-CN" sz="2600" dirty="0">
                <a:solidFill>
                  <a:schemeClr val="bg1"/>
                </a:solidFill>
                <a:latin typeface="微软雅黑" panose="020B0503020204020204" pitchFamily="34" charset="-122"/>
                <a:ea typeface="微软雅黑" panose="020B0503020204020204" pitchFamily="34" charset="-122"/>
              </a:rPr>
              <a:t>:</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Case Study</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313277" y="1689786"/>
            <a:ext cx="11829043" cy="4486741"/>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漏洞有时是由深层次的根源导致的。一个经典的例子是</a:t>
            </a:r>
            <a:r>
              <a:rPr lang="en-US" altLang="zh-CN" sz="2400" dirty="0">
                <a:solidFill>
                  <a:schemeClr val="bg1"/>
                </a:solidFill>
                <a:latin typeface="微软雅黑" panose="020B0503020204020204" pitchFamily="34" charset="-122"/>
                <a:ea typeface="微软雅黑" panose="020B0503020204020204" pitchFamily="34" charset="-122"/>
              </a:rPr>
              <a:t>Use-after-free</a:t>
            </a:r>
            <a:r>
              <a:rPr lang="zh-CN" altLang="en-US" sz="2400" dirty="0">
                <a:solidFill>
                  <a:schemeClr val="bg1"/>
                </a:solidFill>
                <a:latin typeface="微软雅黑" panose="020B0503020204020204" pitchFamily="34" charset="-122"/>
                <a:ea typeface="微软雅黑" panose="020B0503020204020204" pitchFamily="34" charset="-122"/>
              </a:rPr>
              <a:t>漏洞。程序保留了指向已经被释放内存的悬空指针，最终导致程序由于堆数据结构被破坏而奔溃。</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首先，准备了一个触发了漏洞的</a:t>
            </a:r>
            <a:r>
              <a:rPr lang="en-US" altLang="zh-CN" sz="2400" dirty="0">
                <a:solidFill>
                  <a:schemeClr val="bg1"/>
                </a:solidFill>
                <a:latin typeface="微软雅黑" panose="020B0503020204020204" pitchFamily="34" charset="-122"/>
                <a:ea typeface="微软雅黑" panose="020B0503020204020204" pitchFamily="34" charset="-122"/>
              </a:rPr>
              <a:t>replay</a:t>
            </a:r>
            <a:r>
              <a:rPr lang="zh-CN" altLang="en-US" sz="2400" dirty="0">
                <a:solidFill>
                  <a:schemeClr val="bg1"/>
                </a:solidFill>
                <a:latin typeface="微软雅黑" panose="020B0503020204020204" pitchFamily="34" charset="-122"/>
                <a:ea typeface="微软雅黑" panose="020B0503020204020204" pitchFamily="34" charset="-122"/>
              </a:rPr>
              <a:t>。该</a:t>
            </a:r>
            <a:r>
              <a:rPr lang="en-US" altLang="zh-CN" sz="2400" dirty="0">
                <a:solidFill>
                  <a:schemeClr val="bg1"/>
                </a:solidFill>
                <a:latin typeface="微软雅黑" panose="020B0503020204020204" pitchFamily="34" charset="-122"/>
                <a:ea typeface="微软雅黑" panose="020B0503020204020204" pitchFamily="34" charset="-122"/>
              </a:rPr>
              <a:t>replay</a:t>
            </a:r>
            <a:r>
              <a:rPr lang="zh-CN" altLang="en-US" sz="2400" dirty="0">
                <a:solidFill>
                  <a:schemeClr val="bg1"/>
                </a:solidFill>
                <a:latin typeface="微软雅黑" panose="020B0503020204020204" pitchFamily="34" charset="-122"/>
                <a:ea typeface="微软雅黑" panose="020B0503020204020204" pitchFamily="34" charset="-122"/>
              </a:rPr>
              <a:t>没有任何漏洞信息，只包含一个标准的</a:t>
            </a:r>
            <a:r>
              <a:rPr lang="en-US" altLang="zh-CN" sz="2400" dirty="0">
                <a:solidFill>
                  <a:schemeClr val="bg1"/>
                </a:solidFill>
                <a:latin typeface="微软雅黑" panose="020B0503020204020204" pitchFamily="34" charset="-122"/>
                <a:ea typeface="微软雅黑" panose="020B0503020204020204" pitchFamily="34" charset="-122"/>
              </a:rPr>
              <a:t>Windows</a:t>
            </a:r>
            <a:r>
              <a:rPr lang="zh-CN" altLang="en-US" sz="2400" dirty="0">
                <a:solidFill>
                  <a:schemeClr val="bg1"/>
                </a:solidFill>
                <a:latin typeface="微软雅黑" panose="020B0503020204020204" pitchFamily="34" charset="-122"/>
                <a:ea typeface="微软雅黑" panose="020B0503020204020204" pitchFamily="34" charset="-122"/>
              </a:rPr>
              <a:t>错误信息“</a:t>
            </a:r>
            <a:r>
              <a:rPr lang="en-US" altLang="zh-CN" sz="2400" dirty="0">
                <a:solidFill>
                  <a:schemeClr val="bg1"/>
                </a:solidFill>
                <a:latin typeface="微软雅黑" panose="020B0503020204020204" pitchFamily="34" charset="-122"/>
                <a:ea typeface="微软雅黑" panose="020B0503020204020204" pitchFamily="34" charset="-122"/>
              </a:rPr>
              <a:t>Application has stopped working.”</a:t>
            </a:r>
            <a:r>
              <a:rPr lang="zh-CN" altLang="en-US" sz="2400" dirty="0">
                <a:solidFill>
                  <a:schemeClr val="bg1"/>
                </a:solidFill>
                <a:latin typeface="微软雅黑" panose="020B0503020204020204" pitchFamily="34" charset="-122"/>
                <a:ea typeface="微软雅黑" panose="020B0503020204020204" pitchFamily="34" charset="-122"/>
              </a:rPr>
              <a:t>。</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接着，尝试利用</a:t>
            </a:r>
            <a:r>
              <a:rPr lang="en-US" altLang="zh-CN" sz="2400" dirty="0">
                <a:solidFill>
                  <a:schemeClr val="bg1"/>
                </a:solidFill>
                <a:latin typeface="微软雅黑" panose="020B0503020204020204" pitchFamily="34" charset="-122"/>
                <a:ea typeface="微软雅黑" panose="020B0503020204020204" pitchFamily="34" charset="-122"/>
              </a:rPr>
              <a:t>PANDA</a:t>
            </a:r>
            <a:r>
              <a:rPr lang="zh-CN" altLang="en-US" sz="2400" dirty="0">
                <a:solidFill>
                  <a:schemeClr val="bg1"/>
                </a:solidFill>
                <a:latin typeface="微软雅黑" panose="020B0503020204020204" pitchFamily="34" charset="-122"/>
                <a:ea typeface="微软雅黑" panose="020B0503020204020204" pitchFamily="34" charset="-122"/>
              </a:rPr>
              <a:t>对该</a:t>
            </a:r>
            <a:r>
              <a:rPr lang="en-US" altLang="zh-CN" sz="2400" dirty="0">
                <a:solidFill>
                  <a:schemeClr val="bg1"/>
                </a:solidFill>
                <a:latin typeface="微软雅黑" panose="020B0503020204020204" pitchFamily="34" charset="-122"/>
                <a:ea typeface="微软雅黑" panose="020B0503020204020204" pitchFamily="34" charset="-122"/>
              </a:rPr>
              <a:t>replay</a:t>
            </a:r>
            <a:r>
              <a:rPr lang="zh-CN" altLang="en-US" sz="2400" dirty="0">
                <a:solidFill>
                  <a:schemeClr val="bg1"/>
                </a:solidFill>
                <a:latin typeface="微软雅黑" panose="020B0503020204020204" pitchFamily="34" charset="-122"/>
                <a:ea typeface="微软雅黑" panose="020B0503020204020204" pitchFamily="34" charset="-122"/>
              </a:rPr>
              <a:t>进行漏洞分析。</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第一步，利用</a:t>
            </a:r>
            <a:r>
              <a:rPr lang="en-US" altLang="zh-CN" sz="2400" dirty="0" err="1">
                <a:solidFill>
                  <a:schemeClr val="bg1"/>
                </a:solidFill>
                <a:latin typeface="微软雅黑" panose="020B0503020204020204" pitchFamily="34" charset="-122"/>
                <a:ea typeface="微软雅黑" panose="020B0503020204020204" pitchFamily="34" charset="-122"/>
              </a:rPr>
              <a:t>replaymovie</a:t>
            </a:r>
            <a:r>
              <a:rPr lang="zh-CN" altLang="en-US" sz="2400" dirty="0">
                <a:solidFill>
                  <a:schemeClr val="bg1"/>
                </a:solidFill>
                <a:latin typeface="微软雅黑" panose="020B0503020204020204" pitchFamily="34" charset="-122"/>
                <a:ea typeface="微软雅黑" panose="020B0503020204020204" pitchFamily="34" charset="-122"/>
              </a:rPr>
              <a:t>插件，将</a:t>
            </a:r>
            <a:r>
              <a:rPr lang="en-US" altLang="zh-CN" sz="2400" dirty="0">
                <a:solidFill>
                  <a:schemeClr val="bg1"/>
                </a:solidFill>
                <a:latin typeface="微软雅黑" panose="020B0503020204020204" pitchFamily="34" charset="-122"/>
                <a:ea typeface="微软雅黑" panose="020B0503020204020204" pitchFamily="34" charset="-122"/>
              </a:rPr>
              <a:t>replay</a:t>
            </a:r>
            <a:r>
              <a:rPr lang="zh-CN" altLang="en-US" sz="2400" dirty="0">
                <a:solidFill>
                  <a:schemeClr val="bg1"/>
                </a:solidFill>
                <a:latin typeface="微软雅黑" panose="020B0503020204020204" pitchFamily="34" charset="-122"/>
                <a:ea typeface="微软雅黑" panose="020B0503020204020204" pitchFamily="34" charset="-122"/>
              </a:rPr>
              <a:t>对应的执行过程进行录屏。从而获悉奔溃的程序是</a:t>
            </a:r>
            <a:r>
              <a:rPr lang="en-US" altLang="zh-CN" sz="2400" dirty="0">
                <a:solidFill>
                  <a:schemeClr val="bg1"/>
                </a:solidFill>
                <a:latin typeface="微软雅黑" panose="020B0503020204020204" pitchFamily="34" charset="-122"/>
                <a:ea typeface="微软雅黑" panose="020B0503020204020204" pitchFamily="34" charset="-122"/>
              </a:rPr>
              <a:t>Internet </a:t>
            </a:r>
            <a:r>
              <a:rPr lang="en-US" altLang="zh-CN" sz="2400" dirty="0" err="1">
                <a:solidFill>
                  <a:schemeClr val="bg1"/>
                </a:solidFill>
                <a:latin typeface="微软雅黑" panose="020B0503020204020204" pitchFamily="34" charset="-122"/>
                <a:ea typeface="微软雅黑" panose="020B0503020204020204" pitchFamily="34" charset="-122"/>
              </a:rPr>
              <a:t>Exporer</a:t>
            </a:r>
            <a:r>
              <a:rPr lang="zh-CN" altLang="en-US" sz="2400" dirty="0">
                <a:solidFill>
                  <a:schemeClr val="bg1"/>
                </a:solidFill>
                <a:latin typeface="微软雅黑" panose="020B0503020204020204" pitchFamily="34" charset="-122"/>
                <a:ea typeface="微软雅黑" panose="020B0503020204020204" pitchFamily="34" charset="-122"/>
              </a:rPr>
              <a:t>，漏洞是在加载</a:t>
            </a:r>
            <a:r>
              <a:rPr lang="en-US" altLang="zh-CN" sz="2400" dirty="0">
                <a:solidFill>
                  <a:schemeClr val="bg1"/>
                </a:solidFill>
                <a:latin typeface="微软雅黑" panose="020B0503020204020204" pitchFamily="34" charset="-122"/>
                <a:ea typeface="微软雅黑" panose="020B0503020204020204" pitchFamily="34" charset="-122"/>
              </a:rPr>
              <a:t>HTML</a:t>
            </a:r>
            <a:r>
              <a:rPr lang="zh-CN" altLang="en-US" sz="2400" dirty="0">
                <a:solidFill>
                  <a:schemeClr val="bg1"/>
                </a:solidFill>
                <a:latin typeface="微软雅黑" panose="020B0503020204020204" pitchFamily="34" charset="-122"/>
                <a:ea typeface="微软雅黑" panose="020B0503020204020204" pitchFamily="34" charset="-122"/>
              </a:rPr>
              <a:t>文件时触发的。</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第二步，利用</a:t>
            </a:r>
            <a:r>
              <a:rPr lang="en-US" altLang="zh-CN" sz="2400" dirty="0" err="1">
                <a:solidFill>
                  <a:schemeClr val="bg1"/>
                </a:solidFill>
                <a:latin typeface="微软雅黑" panose="020B0503020204020204" pitchFamily="34" charset="-122"/>
                <a:ea typeface="微软雅黑" panose="020B0503020204020204" pitchFamily="34" charset="-122"/>
              </a:rPr>
              <a:t>stringsearch</a:t>
            </a:r>
            <a:r>
              <a:rPr lang="zh-CN" altLang="en-US" sz="2400" dirty="0">
                <a:solidFill>
                  <a:schemeClr val="bg1"/>
                </a:solidFill>
                <a:latin typeface="微软雅黑" panose="020B0503020204020204" pitchFamily="34" charset="-122"/>
                <a:ea typeface="微软雅黑" panose="020B0503020204020204" pitchFamily="34" charset="-122"/>
              </a:rPr>
              <a:t>插件搜索“</a:t>
            </a:r>
            <a:r>
              <a:rPr lang="en-US" altLang="zh-CN" sz="2400" dirty="0">
                <a:solidFill>
                  <a:schemeClr val="bg1"/>
                </a:solidFill>
                <a:latin typeface="微软雅黑" panose="020B0503020204020204" pitchFamily="34" charset="-122"/>
                <a:ea typeface="微软雅黑" panose="020B0503020204020204" pitchFamily="34" charset="-122"/>
              </a:rPr>
              <a:t>&lt;HTML”</a:t>
            </a:r>
            <a:r>
              <a:rPr lang="zh-CN" altLang="en-US" sz="2400" dirty="0">
                <a:solidFill>
                  <a:schemeClr val="bg1"/>
                </a:solidFill>
                <a:latin typeface="微软雅黑" panose="020B0503020204020204" pitchFamily="34" charset="-122"/>
                <a:ea typeface="微软雅黑" panose="020B0503020204020204" pitchFamily="34" charset="-122"/>
              </a:rPr>
              <a:t>和”</a:t>
            </a:r>
            <a:r>
              <a:rPr lang="en-US" altLang="zh-CN" sz="2400" dirty="0">
                <a:solidFill>
                  <a:schemeClr val="bg1"/>
                </a:solidFill>
                <a:latin typeface="微软雅黑" panose="020B0503020204020204" pitchFamily="34" charset="-122"/>
                <a:ea typeface="微软雅黑" panose="020B0503020204020204" pitchFamily="34" charset="-122"/>
              </a:rPr>
              <a:t>stopped working”</a:t>
            </a:r>
            <a:r>
              <a:rPr lang="zh-CN" altLang="en-US" sz="2400" dirty="0">
                <a:solidFill>
                  <a:schemeClr val="bg1"/>
                </a:solidFill>
                <a:latin typeface="微软雅黑" panose="020B0503020204020204" pitchFamily="34" charset="-122"/>
                <a:ea typeface="微软雅黑" panose="020B0503020204020204" pitchFamily="34" charset="-122"/>
              </a:rPr>
              <a:t>，缩小分析范围并获取</a:t>
            </a:r>
            <a:r>
              <a:rPr lang="en-US" altLang="zh-CN" sz="2400" dirty="0">
                <a:solidFill>
                  <a:schemeClr val="bg1"/>
                </a:solidFill>
                <a:latin typeface="微软雅黑" panose="020B0503020204020204" pitchFamily="34" charset="-122"/>
                <a:ea typeface="微软雅黑" panose="020B0503020204020204" pitchFamily="34" charset="-122"/>
              </a:rPr>
              <a:t>HTML</a:t>
            </a:r>
            <a:r>
              <a:rPr lang="zh-CN" altLang="en-US" sz="2400" dirty="0">
                <a:solidFill>
                  <a:schemeClr val="bg1"/>
                </a:solidFill>
                <a:latin typeface="微软雅黑" panose="020B0503020204020204" pitchFamily="34" charset="-122"/>
                <a:ea typeface="微软雅黑" panose="020B0503020204020204" pitchFamily="34" charset="-122"/>
              </a:rPr>
              <a:t>文件的完整内容（初步判定时</a:t>
            </a:r>
            <a:r>
              <a:rPr lang="en-US" altLang="zh-CN" sz="2400" dirty="0">
                <a:solidFill>
                  <a:schemeClr val="bg1"/>
                </a:solidFill>
                <a:latin typeface="微软雅黑" panose="020B0503020204020204" pitchFamily="34" charset="-122"/>
                <a:ea typeface="微软雅黑" panose="020B0503020204020204" pitchFamily="34" charset="-122"/>
              </a:rPr>
              <a:t>use-after-free</a:t>
            </a:r>
            <a:r>
              <a:rPr lang="zh-CN" altLang="en-US" sz="2400" dirty="0">
                <a:solidFill>
                  <a:schemeClr val="bg1"/>
                </a:solidFill>
                <a:latin typeface="微软雅黑" panose="020B0503020204020204" pitchFamily="34" charset="-122"/>
                <a:ea typeface="微软雅黑" panose="020B0503020204020204" pitchFamily="34" charset="-122"/>
              </a:rPr>
              <a:t>漏洞），接着利用</a:t>
            </a:r>
            <a:r>
              <a:rPr lang="en-US" altLang="zh-CN" sz="2400" dirty="0">
                <a:solidFill>
                  <a:schemeClr val="bg1"/>
                </a:solidFill>
                <a:latin typeface="微软雅黑" panose="020B0503020204020204" pitchFamily="34" charset="-122"/>
                <a:ea typeface="微软雅黑" panose="020B0503020204020204" pitchFamily="34" charset="-122"/>
              </a:rPr>
              <a:t>scissors</a:t>
            </a:r>
            <a:r>
              <a:rPr lang="zh-CN" altLang="en-US" sz="2400" dirty="0">
                <a:solidFill>
                  <a:schemeClr val="bg1"/>
                </a:solidFill>
                <a:latin typeface="微软雅黑" panose="020B0503020204020204" pitchFamily="34" charset="-122"/>
                <a:ea typeface="微软雅黑" panose="020B0503020204020204" pitchFamily="34" charset="-122"/>
              </a:rPr>
              <a:t>插件实现局部重放进而使能重量级分析。</a:t>
            </a:r>
          </a:p>
        </p:txBody>
      </p:sp>
    </p:spTree>
    <p:extLst>
      <p:ext uri="{BB962C8B-B14F-4D97-AF65-F5344CB8AC3E}">
        <p14:creationId xmlns:p14="http://schemas.microsoft.com/office/powerpoint/2010/main" val="19192111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313277" y="1087373"/>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848474" y="1100437"/>
            <a:ext cx="5247526"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二）漏洞深度分析</a:t>
            </a:r>
            <a:r>
              <a:rPr lang="en-US" altLang="zh-CN" sz="2600" dirty="0">
                <a:solidFill>
                  <a:schemeClr val="bg1"/>
                </a:solidFill>
                <a:latin typeface="微软雅黑" panose="020B0503020204020204" pitchFamily="34" charset="-122"/>
                <a:ea typeface="微软雅黑" panose="020B0503020204020204" pitchFamily="34" charset="-122"/>
              </a:rPr>
              <a:t>:</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Case Study</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313277" y="1689786"/>
            <a:ext cx="11829043" cy="4043543"/>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第三步，开发新插件</a:t>
            </a:r>
            <a:r>
              <a:rPr lang="en-US" altLang="zh-CN" sz="2400" dirty="0">
                <a:solidFill>
                  <a:schemeClr val="bg1"/>
                </a:solidFill>
                <a:latin typeface="微软雅黑" panose="020B0503020204020204" pitchFamily="34" charset="-122"/>
                <a:ea typeface="微软雅黑" panose="020B0503020204020204" pitchFamily="34" charset="-122"/>
              </a:rPr>
              <a:t>use-after-free detector</a:t>
            </a:r>
            <a:r>
              <a:rPr lang="zh-CN" altLang="en-US" sz="2400" dirty="0">
                <a:solidFill>
                  <a:schemeClr val="bg1"/>
                </a:solidFill>
                <a:latin typeface="微软雅黑" panose="020B0503020204020204" pitchFamily="34" charset="-122"/>
                <a:ea typeface="微软雅黑" panose="020B0503020204020204" pitchFamily="34" charset="-122"/>
              </a:rPr>
              <a:t>来定位漏洞根源（</a:t>
            </a:r>
            <a:r>
              <a:rPr lang="en-US" altLang="zh-CN" sz="2400" dirty="0">
                <a:solidFill>
                  <a:schemeClr val="bg1"/>
                </a:solidFill>
                <a:latin typeface="微软雅黑" panose="020B0503020204020204" pitchFamily="34" charset="-122"/>
                <a:ea typeface="微软雅黑" panose="020B0503020204020204" pitchFamily="34" charset="-122"/>
              </a:rPr>
              <a:t>15h</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300sloc</a:t>
            </a:r>
            <a:r>
              <a:rPr lang="zh-CN" altLang="en-US" sz="2400" dirty="0">
                <a:solidFill>
                  <a:schemeClr val="bg1"/>
                </a:solidFill>
                <a:latin typeface="微软雅黑" panose="020B0503020204020204" pitchFamily="34" charset="-122"/>
                <a:ea typeface="微软雅黑" panose="020B0503020204020204" pitchFamily="34" charset="-122"/>
              </a:rPr>
              <a:t>）。该插件跟踪记录所有对</a:t>
            </a:r>
            <a:r>
              <a:rPr lang="en-US" altLang="zh-CN" sz="2400" dirty="0" err="1">
                <a:solidFill>
                  <a:schemeClr val="bg1"/>
                </a:solidFill>
                <a:latin typeface="微软雅黑" panose="020B0503020204020204" pitchFamily="34" charset="-122"/>
                <a:ea typeface="微软雅黑" panose="020B0503020204020204" pitchFamily="34" charset="-122"/>
              </a:rPr>
              <a:t>RtlAllocateHeap</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RtlFreeHeap</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RtlReAllocateHeap</a:t>
            </a:r>
            <a:r>
              <a:rPr lang="zh-CN" altLang="en-US" sz="2400" dirty="0">
                <a:solidFill>
                  <a:schemeClr val="bg1"/>
                </a:solidFill>
                <a:latin typeface="微软雅黑" panose="020B0503020204020204" pitchFamily="34" charset="-122"/>
                <a:ea typeface="微软雅黑" panose="020B0503020204020204" pitchFamily="34" charset="-122"/>
              </a:rPr>
              <a:t>的调用，并维护申请和释放内存的影子列表。当指向已释放内存的指针被引用时，</a:t>
            </a:r>
            <a:r>
              <a:rPr lang="en-US" altLang="zh-CN" sz="2400" dirty="0">
                <a:solidFill>
                  <a:schemeClr val="bg1"/>
                </a:solidFill>
                <a:latin typeface="微软雅黑" panose="020B0503020204020204" pitchFamily="34" charset="-122"/>
                <a:ea typeface="微软雅黑" panose="020B0503020204020204" pitchFamily="34" charset="-122"/>
              </a:rPr>
              <a:t>Use-after-free</a:t>
            </a:r>
            <a:r>
              <a:rPr lang="zh-CN" altLang="en-US" sz="2400" dirty="0">
                <a:solidFill>
                  <a:schemeClr val="bg1"/>
                </a:solidFill>
                <a:latin typeface="微软雅黑" panose="020B0503020204020204" pitchFamily="34" charset="-122"/>
                <a:ea typeface="微软雅黑" panose="020B0503020204020204" pitchFamily="34" charset="-122"/>
              </a:rPr>
              <a:t>漏洞触发，插件会及时检测到。</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最后，用</a:t>
            </a:r>
            <a:r>
              <a:rPr lang="en-US" altLang="zh-CN" sz="2400" dirty="0">
                <a:solidFill>
                  <a:schemeClr val="bg1"/>
                </a:solidFill>
                <a:latin typeface="微软雅黑" panose="020B0503020204020204" pitchFamily="34" charset="-122"/>
                <a:ea typeface="微软雅黑" panose="020B0503020204020204" pitchFamily="34" charset="-122"/>
              </a:rPr>
              <a:t>Windows</a:t>
            </a:r>
            <a:r>
              <a:rPr lang="zh-CN" altLang="en-US" sz="2400" dirty="0">
                <a:solidFill>
                  <a:schemeClr val="bg1"/>
                </a:solidFill>
                <a:latin typeface="微软雅黑" panose="020B0503020204020204" pitchFamily="34" charset="-122"/>
                <a:ea typeface="微软雅黑" panose="020B0503020204020204" pitchFamily="34" charset="-122"/>
              </a:rPr>
              <a:t>调试符号去分析漏洞相关函数，可以很快确定该漏洞为</a:t>
            </a:r>
            <a:r>
              <a:rPr lang="en-US" altLang="zh-CN" sz="2400" dirty="0">
                <a:solidFill>
                  <a:schemeClr val="bg1"/>
                </a:solidFill>
                <a:latin typeface="微软雅黑" panose="020B0503020204020204" pitchFamily="34" charset="-122"/>
                <a:ea typeface="微软雅黑" panose="020B0503020204020204" pitchFamily="34" charset="-122"/>
              </a:rPr>
              <a:t>CVE-2011-1255</a:t>
            </a:r>
            <a:r>
              <a:rPr lang="zh-CN" altLang="en-US" sz="2400" dirty="0">
                <a:solidFill>
                  <a:schemeClr val="bg1"/>
                </a:solidFill>
                <a:latin typeface="微软雅黑" panose="020B0503020204020204" pitchFamily="34" charset="-122"/>
                <a:ea typeface="微软雅黑" panose="020B0503020204020204" pitchFamily="34" charset="-122"/>
              </a:rPr>
              <a:t>。</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在这个案例中，</a:t>
            </a:r>
            <a:r>
              <a:rPr lang="en-US" altLang="zh-CN" sz="2400" dirty="0">
                <a:solidFill>
                  <a:schemeClr val="bg1"/>
                </a:solidFill>
                <a:latin typeface="微软雅黑" panose="020B0503020204020204" pitchFamily="34" charset="-122"/>
                <a:ea typeface="微软雅黑" panose="020B0503020204020204" pitchFamily="34" charset="-122"/>
              </a:rPr>
              <a:t>PANDA</a:t>
            </a:r>
            <a:r>
              <a:rPr lang="zh-CN" altLang="en-US" sz="2400" dirty="0">
                <a:solidFill>
                  <a:schemeClr val="bg1"/>
                </a:solidFill>
                <a:latin typeface="微软雅黑" panose="020B0503020204020204" pitchFamily="34" charset="-122"/>
                <a:ea typeface="微软雅黑" panose="020B0503020204020204" pitchFamily="34" charset="-122"/>
              </a:rPr>
              <a:t>的重放功能十分关键，因为这大大简化了插件的开发的难度。开发人员不需要去考虑插件的通用性，甚至可以只针对某次具体的分析开发，许多关键信息可以采取硬编码的方法处理。</a:t>
            </a:r>
          </a:p>
        </p:txBody>
      </p:sp>
    </p:spTree>
    <p:extLst>
      <p:ext uri="{BB962C8B-B14F-4D97-AF65-F5344CB8AC3E}">
        <p14:creationId xmlns:p14="http://schemas.microsoft.com/office/powerpoint/2010/main" val="274124273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313277" y="1087373"/>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848474" y="1100437"/>
            <a:ext cx="5247526"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三）敏感词列表发现</a:t>
            </a:r>
            <a:r>
              <a:rPr lang="en-US" altLang="zh-CN" sz="2600" dirty="0">
                <a:solidFill>
                  <a:schemeClr val="bg1"/>
                </a:solidFill>
                <a:latin typeface="微软雅黑" panose="020B0503020204020204" pitchFamily="34" charset="-122"/>
                <a:ea typeface="微软雅黑" panose="020B0503020204020204" pitchFamily="34" charset="-122"/>
              </a:rPr>
              <a:t>:</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Case Study</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313277" y="1689786"/>
            <a:ext cx="11829043" cy="3157146"/>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我们不能总是相信我们使用的软件不会侵犯我们的权益。</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例如，许多即时聊天软件会过度地审查用户的聊天记录。这种审查，可能会在服务器端进行，也可能是在客户端本地利用本地存储的敏感词列表来进行。</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CitizenLab</a:t>
            </a:r>
            <a:r>
              <a:rPr lang="zh-CN" altLang="en-US" sz="2400" dirty="0">
                <a:solidFill>
                  <a:schemeClr val="bg1"/>
                </a:solidFill>
                <a:latin typeface="微软雅黑" panose="020B0503020204020204" pitchFamily="34" charset="-122"/>
                <a:ea typeface="微软雅黑" panose="020B0503020204020204" pitchFamily="34" charset="-122"/>
              </a:rPr>
              <a:t>对</a:t>
            </a:r>
            <a:r>
              <a:rPr lang="en-US" altLang="zh-CN" sz="2400" dirty="0">
                <a:solidFill>
                  <a:schemeClr val="bg1"/>
                </a:solidFill>
                <a:latin typeface="微软雅黑" panose="020B0503020204020204" pitchFamily="34" charset="-122"/>
                <a:ea typeface="微软雅黑" panose="020B0503020204020204" pitchFamily="34" charset="-122"/>
              </a:rPr>
              <a:t>LINE 3.8.5</a:t>
            </a:r>
            <a:r>
              <a:rPr lang="zh-CN" altLang="en-US" sz="2400" dirty="0">
                <a:solidFill>
                  <a:schemeClr val="bg1"/>
                </a:solidFill>
                <a:latin typeface="微软雅黑" panose="020B0503020204020204" pitchFamily="34" charset="-122"/>
                <a:ea typeface="微软雅黑" panose="020B0503020204020204" pitchFamily="34" charset="-122"/>
              </a:rPr>
              <a:t>进行过分析，发现其会对全球部分地区的用户进行聊天审查。作者用</a:t>
            </a:r>
            <a:r>
              <a:rPr lang="en-US" altLang="zh-CN" sz="2400" dirty="0">
                <a:solidFill>
                  <a:schemeClr val="bg1"/>
                </a:solidFill>
                <a:latin typeface="微软雅黑" panose="020B0503020204020204" pitchFamily="34" charset="-122"/>
                <a:ea typeface="微软雅黑" panose="020B0503020204020204" pitchFamily="34" charset="-122"/>
              </a:rPr>
              <a:t>PANDA</a:t>
            </a:r>
            <a:r>
              <a:rPr lang="zh-CN" altLang="en-US" sz="2400" dirty="0">
                <a:solidFill>
                  <a:schemeClr val="bg1"/>
                </a:solidFill>
                <a:latin typeface="微软雅黑" panose="020B0503020204020204" pitchFamily="34" charset="-122"/>
                <a:ea typeface="微软雅黑" panose="020B0503020204020204" pitchFamily="34" charset="-122"/>
              </a:rPr>
              <a:t>对</a:t>
            </a:r>
            <a:r>
              <a:rPr lang="en-US" altLang="zh-CN" sz="2400" dirty="0">
                <a:solidFill>
                  <a:schemeClr val="bg1"/>
                </a:solidFill>
                <a:latin typeface="微软雅黑" panose="020B0503020204020204" pitchFamily="34" charset="-122"/>
                <a:ea typeface="微软雅黑" panose="020B0503020204020204" pitchFamily="34" charset="-122"/>
              </a:rPr>
              <a:t>LINE 4.5.4</a:t>
            </a:r>
            <a:r>
              <a:rPr lang="zh-CN" altLang="en-US" sz="2400" dirty="0">
                <a:solidFill>
                  <a:schemeClr val="bg1"/>
                </a:solidFill>
                <a:latin typeface="微软雅黑" panose="020B0503020204020204" pitchFamily="34" charset="-122"/>
                <a:ea typeface="微软雅黑" panose="020B0503020204020204" pitchFamily="34" charset="-122"/>
              </a:rPr>
              <a:t>进行了分析。</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作者用</a:t>
            </a:r>
            <a:r>
              <a:rPr lang="en-US" altLang="zh-CN" sz="2400" dirty="0">
                <a:solidFill>
                  <a:schemeClr val="bg1"/>
                </a:solidFill>
                <a:latin typeface="微软雅黑" panose="020B0503020204020204" pitchFamily="34" charset="-122"/>
                <a:ea typeface="微软雅黑" panose="020B0503020204020204" pitchFamily="34" charset="-122"/>
              </a:rPr>
              <a:t>PANDA</a:t>
            </a:r>
            <a:r>
              <a:rPr lang="zh-CN" altLang="en-US" sz="2400" dirty="0">
                <a:solidFill>
                  <a:schemeClr val="bg1"/>
                </a:solidFill>
                <a:latin typeface="微软雅黑" panose="020B0503020204020204" pitchFamily="34" charset="-122"/>
                <a:ea typeface="微软雅黑" panose="020B0503020204020204" pitchFamily="34" charset="-122"/>
              </a:rPr>
              <a:t>运行</a:t>
            </a:r>
            <a:r>
              <a:rPr lang="en-US" altLang="zh-CN" sz="2400" dirty="0">
                <a:solidFill>
                  <a:schemeClr val="bg1"/>
                </a:solidFill>
                <a:latin typeface="微软雅黑" panose="020B0503020204020204" pitchFamily="34" charset="-122"/>
                <a:ea typeface="微软雅黑" panose="020B0503020204020204" pitchFamily="34" charset="-122"/>
              </a:rPr>
              <a:t>Android</a:t>
            </a:r>
            <a:r>
              <a:rPr lang="zh-CN" altLang="en-US" sz="2400" dirty="0">
                <a:solidFill>
                  <a:schemeClr val="bg1"/>
                </a:solidFill>
                <a:latin typeface="微软雅黑" panose="020B0503020204020204" pitchFamily="34" charset="-122"/>
                <a:ea typeface="微软雅黑" panose="020B0503020204020204" pitchFamily="34" charset="-122"/>
              </a:rPr>
              <a:t>并安装了</a:t>
            </a:r>
            <a:r>
              <a:rPr lang="en-US" altLang="zh-CN" sz="2400" dirty="0">
                <a:solidFill>
                  <a:schemeClr val="bg1"/>
                </a:solidFill>
                <a:latin typeface="微软雅黑" panose="020B0503020204020204" pitchFamily="34" charset="-122"/>
                <a:ea typeface="微软雅黑" panose="020B0503020204020204" pitchFamily="34" charset="-122"/>
              </a:rPr>
              <a:t>LINE</a:t>
            </a:r>
            <a:r>
              <a:rPr lang="zh-CN" altLang="en-US" sz="2400" dirty="0">
                <a:solidFill>
                  <a:schemeClr val="bg1"/>
                </a:solidFill>
                <a:latin typeface="微软雅黑" panose="020B0503020204020204" pitchFamily="34" charset="-122"/>
                <a:ea typeface="微软雅黑" panose="020B0503020204020204" pitchFamily="34" charset="-122"/>
              </a:rPr>
              <a:t>，注册中国的</a:t>
            </a:r>
            <a:r>
              <a:rPr lang="en-US" altLang="zh-CN" sz="2400" dirty="0">
                <a:solidFill>
                  <a:schemeClr val="bg1"/>
                </a:solidFill>
                <a:latin typeface="微软雅黑" panose="020B0503020204020204" pitchFamily="34" charset="-122"/>
                <a:ea typeface="微软雅黑" panose="020B0503020204020204" pitchFamily="34" charset="-122"/>
              </a:rPr>
              <a:t>LINE</a:t>
            </a:r>
            <a:r>
              <a:rPr lang="zh-CN" altLang="en-US" sz="2400" dirty="0">
                <a:solidFill>
                  <a:schemeClr val="bg1"/>
                </a:solidFill>
                <a:latin typeface="微软雅黑" panose="020B0503020204020204" pitchFamily="34" charset="-122"/>
                <a:ea typeface="微软雅黑" panose="020B0503020204020204" pitchFamily="34" charset="-122"/>
              </a:rPr>
              <a:t>账号。登录账号并向另一个用户发送了“</a:t>
            </a:r>
            <a:r>
              <a:rPr lang="en-US" altLang="zh-CN" sz="2400" dirty="0">
                <a:solidFill>
                  <a:schemeClr val="bg1"/>
                </a:solidFill>
                <a:latin typeface="微软雅黑" panose="020B0503020204020204" pitchFamily="34" charset="-122"/>
                <a:ea typeface="微软雅黑" panose="020B0503020204020204" pitchFamily="34" charset="-122"/>
              </a:rPr>
              <a:t>IM“</a:t>
            </a:r>
            <a:r>
              <a:rPr lang="zh-CN" altLang="en-US" sz="2400" dirty="0">
                <a:solidFill>
                  <a:schemeClr val="bg1"/>
                </a:solidFill>
                <a:latin typeface="微软雅黑" panose="020B0503020204020204" pitchFamily="34" charset="-122"/>
                <a:ea typeface="微软雅黑" panose="020B0503020204020204" pitchFamily="34" charset="-122"/>
              </a:rPr>
              <a:t>信息，将这个过程记录下来以备重放分析。</a:t>
            </a:r>
          </a:p>
        </p:txBody>
      </p:sp>
    </p:spTree>
    <p:extLst>
      <p:ext uri="{BB962C8B-B14F-4D97-AF65-F5344CB8AC3E}">
        <p14:creationId xmlns:p14="http://schemas.microsoft.com/office/powerpoint/2010/main" val="348353650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313277" y="1087373"/>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848474" y="1100437"/>
            <a:ext cx="5247526"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三）敏感词列表发现</a:t>
            </a:r>
            <a:r>
              <a:rPr lang="en-US" altLang="zh-CN" sz="2600" dirty="0">
                <a:solidFill>
                  <a:schemeClr val="bg1"/>
                </a:solidFill>
                <a:latin typeface="微软雅黑" panose="020B0503020204020204" pitchFamily="34" charset="-122"/>
                <a:ea typeface="微软雅黑" panose="020B0503020204020204" pitchFamily="34" charset="-122"/>
              </a:rPr>
              <a:t>:</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Case Study</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313277" y="1689786"/>
            <a:ext cx="11829043" cy="2713948"/>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作者推测，即便是简单的信息也会让</a:t>
            </a:r>
            <a:r>
              <a:rPr lang="en-US" altLang="zh-CN" sz="2400" dirty="0">
                <a:solidFill>
                  <a:schemeClr val="bg1"/>
                </a:solidFill>
                <a:latin typeface="微软雅黑" panose="020B0503020204020204" pitchFamily="34" charset="-122"/>
                <a:ea typeface="微软雅黑" panose="020B0503020204020204" pitchFamily="34" charset="-122"/>
              </a:rPr>
              <a:t>LINE</a:t>
            </a:r>
            <a:r>
              <a:rPr lang="zh-CN" altLang="en-US" sz="2400" dirty="0">
                <a:solidFill>
                  <a:schemeClr val="bg1"/>
                </a:solidFill>
                <a:latin typeface="微软雅黑" panose="020B0503020204020204" pitchFamily="34" charset="-122"/>
                <a:ea typeface="微软雅黑" panose="020B0503020204020204" pitchFamily="34" charset="-122"/>
              </a:rPr>
              <a:t>加载加密的敏感词列表并进行审查。为了寻找到该敏感词列表，作者推测其中可能会包含“天安门”、“法轮”等词，并应用</a:t>
            </a:r>
            <a:r>
              <a:rPr lang="en-US" altLang="zh-CN" sz="2400" dirty="0" err="1">
                <a:solidFill>
                  <a:schemeClr val="bg1"/>
                </a:solidFill>
                <a:latin typeface="微软雅黑" panose="020B0503020204020204" pitchFamily="34" charset="-122"/>
                <a:ea typeface="微软雅黑" panose="020B0503020204020204" pitchFamily="34" charset="-122"/>
              </a:rPr>
              <a:t>stringsearch</a:t>
            </a:r>
            <a:r>
              <a:rPr lang="zh-CN" altLang="en-US" sz="2400" dirty="0">
                <a:solidFill>
                  <a:schemeClr val="bg1"/>
                </a:solidFill>
                <a:latin typeface="微软雅黑" panose="020B0503020204020204" pitchFamily="34" charset="-122"/>
                <a:ea typeface="微软雅黑" panose="020B0503020204020204" pitchFamily="34" charset="-122"/>
              </a:rPr>
              <a:t>插件进行重放检索，果然成功定位了敏感词列表，并发现列表中的其他</a:t>
            </a:r>
            <a:r>
              <a:rPr lang="en-US" altLang="zh-CN" sz="2400" dirty="0">
                <a:solidFill>
                  <a:schemeClr val="bg1"/>
                </a:solidFill>
                <a:latin typeface="微软雅黑" panose="020B0503020204020204" pitchFamily="34" charset="-122"/>
                <a:ea typeface="微软雅黑" panose="020B0503020204020204" pitchFamily="34" charset="-122"/>
              </a:rPr>
              <a:t>534</a:t>
            </a:r>
            <a:r>
              <a:rPr lang="zh-CN" altLang="en-US" sz="2400" dirty="0">
                <a:solidFill>
                  <a:schemeClr val="bg1"/>
                </a:solidFill>
                <a:latin typeface="微软雅黑" panose="020B0503020204020204" pitchFamily="34" charset="-122"/>
                <a:ea typeface="微软雅黑" panose="020B0503020204020204" pitchFamily="34" charset="-122"/>
              </a:rPr>
              <a:t>个敏感词。</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	这个案例展现出</a:t>
            </a:r>
            <a:r>
              <a:rPr lang="en-US" altLang="zh-CN" sz="2400" dirty="0">
                <a:solidFill>
                  <a:schemeClr val="bg1"/>
                </a:solidFill>
                <a:latin typeface="微软雅黑" panose="020B0503020204020204" pitchFamily="34" charset="-122"/>
                <a:ea typeface="微软雅黑" panose="020B0503020204020204" pitchFamily="34" charset="-122"/>
              </a:rPr>
              <a:t>PANDA</a:t>
            </a:r>
            <a:r>
              <a:rPr lang="zh-CN" altLang="en-US" sz="2400" dirty="0">
                <a:solidFill>
                  <a:schemeClr val="bg1"/>
                </a:solidFill>
                <a:latin typeface="微软雅黑" panose="020B0503020204020204" pitchFamily="34" charset="-122"/>
                <a:ea typeface="微软雅黑" panose="020B0503020204020204" pitchFamily="34" charset="-122"/>
              </a:rPr>
              <a:t>作为一个动态逆向分析工具的优势，敏感词列表是</a:t>
            </a:r>
            <a:r>
              <a:rPr lang="en-US" altLang="zh-CN" sz="2400" dirty="0">
                <a:solidFill>
                  <a:schemeClr val="bg1"/>
                </a:solidFill>
                <a:latin typeface="微软雅黑" panose="020B0503020204020204" pitchFamily="34" charset="-122"/>
                <a:ea typeface="微软雅黑" panose="020B0503020204020204" pitchFamily="34" charset="-122"/>
              </a:rPr>
              <a:t>AES</a:t>
            </a:r>
            <a:r>
              <a:rPr lang="zh-CN" altLang="en-US" sz="2400" dirty="0">
                <a:solidFill>
                  <a:schemeClr val="bg1"/>
                </a:solidFill>
                <a:latin typeface="微软雅黑" panose="020B0503020204020204" pitchFamily="34" charset="-122"/>
                <a:ea typeface="微软雅黑" panose="020B0503020204020204" pitchFamily="34" charset="-122"/>
              </a:rPr>
              <a:t>加密的，采用静态分析方法将会难以定位和解密。</a:t>
            </a:r>
          </a:p>
        </p:txBody>
      </p:sp>
    </p:spTree>
    <p:extLst>
      <p:ext uri="{BB962C8B-B14F-4D97-AF65-F5344CB8AC3E}">
        <p14:creationId xmlns:p14="http://schemas.microsoft.com/office/powerpoint/2010/main" val="257709049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1998" cy="685799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3999" y="816998"/>
            <a:ext cx="5224000" cy="5224000"/>
          </a:xfrm>
          <a:prstGeom prst="rect">
            <a:avLst/>
          </a:prstGeom>
          <a:effectLst>
            <a:outerShdw blurRad="50800" dist="76200" dir="5400000" algn="ctr" rotWithShape="0">
              <a:srgbClr val="000000">
                <a:alpha val="64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rcRect r="55218"/>
          <a:stretch>
            <a:fillRect/>
          </a:stretch>
        </p:blipFill>
        <p:spPr>
          <a:xfrm>
            <a:off x="1627542" y="2433199"/>
            <a:ext cx="4271604" cy="2196791"/>
          </a:xfrm>
          <a:prstGeom prst="rect">
            <a:avLst/>
          </a:prstGeom>
        </p:spPr>
      </p:pic>
      <p:sp>
        <p:nvSpPr>
          <p:cNvPr id="12" name="矩形 11">
            <a:extLst>
              <a:ext uri="{FF2B5EF4-FFF2-40B4-BE49-F238E27FC236}">
                <a16:creationId xmlns:a16="http://schemas.microsoft.com/office/drawing/2014/main" id="{CBE4404E-EFEB-4B2E-AAEC-6EEDDEDA9C2D}"/>
              </a:ext>
            </a:extLst>
          </p:cNvPr>
          <p:cNvSpPr/>
          <p:nvPr/>
        </p:nvSpPr>
        <p:spPr>
          <a:xfrm>
            <a:off x="4274035" y="2792981"/>
            <a:ext cx="3784530" cy="923535"/>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80074D21-F346-4737-B087-DAD3A391CF3A}"/>
              </a:ext>
            </a:extLst>
          </p:cNvPr>
          <p:cNvSpPr/>
          <p:nvPr/>
        </p:nvSpPr>
        <p:spPr>
          <a:xfrm>
            <a:off x="4353412" y="2735610"/>
            <a:ext cx="3616571" cy="884185"/>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17FE60F6-262F-4FE1-9A99-0BCBB8FE3CF5}"/>
              </a:ext>
            </a:extLst>
          </p:cNvPr>
          <p:cNvSpPr/>
          <p:nvPr/>
        </p:nvSpPr>
        <p:spPr>
          <a:xfrm>
            <a:off x="4316344" y="2792981"/>
            <a:ext cx="3653639" cy="769441"/>
          </a:xfrm>
          <a:prstGeom prst="rect">
            <a:avLst/>
          </a:prstGeom>
        </p:spPr>
        <p:txBody>
          <a:bodyPr wrap="square">
            <a:spAutoFit/>
          </a:bodyPr>
          <a:lstStyle/>
          <a:p>
            <a:pPr algn="ctr"/>
            <a:r>
              <a:rPr lang="zh-CN" altLang="en-US" sz="4400">
                <a:solidFill>
                  <a:srgbClr val="02E695"/>
                </a:solidFill>
                <a:effectLst>
                  <a:outerShdw blurRad="38100" dist="38100" dir="2700000" algn="tl">
                    <a:srgbClr val="000000">
                      <a:alpha val="43137"/>
                    </a:srgbClr>
                  </a:outerShdw>
                </a:effectLst>
                <a:cs typeface="+mn-ea"/>
                <a:sym typeface="+mn-lt"/>
              </a:rPr>
              <a:t>感 谢 聆 听</a:t>
            </a:r>
            <a:endParaRPr lang="bg-BG" altLang="zh-CN" sz="4400">
              <a:solidFill>
                <a:srgbClr val="02E695"/>
              </a:solidFill>
              <a:effectLst>
                <a:outerShdw blurRad="38100" dist="38100" dir="2700000" algn="tl">
                  <a:srgbClr val="000000">
                    <a:alpha val="43137"/>
                  </a:srgbClr>
                </a:outerShdw>
              </a:effectLst>
              <a:cs typeface="+mn-ea"/>
              <a:sym typeface="+mn-lt"/>
            </a:endParaRP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527" y="3611280"/>
            <a:ext cx="3300777" cy="590730"/>
          </a:xfrm>
          <a:prstGeom prst="rect">
            <a:avLst/>
          </a:prstGeom>
        </p:spPr>
      </p:pic>
    </p:spTree>
    <p:extLst>
      <p:ext uri="{BB962C8B-B14F-4D97-AF65-F5344CB8AC3E}">
        <p14:creationId xmlns:p14="http://schemas.microsoft.com/office/powerpoint/2010/main" val="2277930433"/>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10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par>
                          <p:cTn id="11" fill="hold" nodeType="afterGroup">
                            <p:stCondLst>
                              <p:cond delay="2000"/>
                            </p:stCondLst>
                            <p:childTnLst>
                              <p:par>
                                <p:cTn id="12" presetID="16" presetClass="entr" presetSubtype="37"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outVertical)">
                                      <p:cBhvr>
                                        <p:cTn id="14" dur="500"/>
                                        <p:tgtEl>
                                          <p:spTgt spid="12"/>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2461768" y="1098707"/>
            <a:ext cx="9730232" cy="1993609"/>
          </a:xfrm>
          <a:prstGeom prst="rect">
            <a:avLst/>
          </a:prstGeom>
          <a:noFill/>
        </p:spPr>
        <p:txBody>
          <a:bodyPr wrap="square" lIns="121908" tIns="60953" rIns="121908" bIns="60953" rtlCol="0">
            <a:spAutoFit/>
          </a:bodyPr>
          <a:lstStyle/>
          <a:p>
            <a:pPr>
              <a:lnSpc>
                <a:spcPct val="130000"/>
              </a:lnSpc>
            </a:pPr>
            <a:r>
              <a:rPr lang="en-US" altLang="zh-CN" sz="2400" dirty="0">
                <a:solidFill>
                  <a:schemeClr val="bg1"/>
                </a:solidFill>
              </a:rPr>
              <a:t>Brendan Dolan-</a:t>
            </a:r>
            <a:r>
              <a:rPr lang="en-US" altLang="zh-CN" sz="2400" dirty="0" err="1">
                <a:solidFill>
                  <a:schemeClr val="bg1"/>
                </a:solidFill>
              </a:rPr>
              <a:t>Gavitt</a:t>
            </a:r>
            <a:endParaRPr lang="en-US" altLang="zh-CN" sz="2400" dirty="0">
              <a:solidFill>
                <a:schemeClr val="bg1"/>
              </a:solidFill>
            </a:endParaRPr>
          </a:p>
          <a:p>
            <a:pPr>
              <a:lnSpc>
                <a:spcPct val="130000"/>
              </a:lnSpc>
            </a:pPr>
            <a:r>
              <a:rPr lang="en-US" altLang="zh-CN" sz="2400" dirty="0">
                <a:solidFill>
                  <a:schemeClr val="bg1"/>
                </a:solidFill>
              </a:rPr>
              <a:t>Assistant Professor in New York University</a:t>
            </a:r>
          </a:p>
          <a:p>
            <a:pPr>
              <a:lnSpc>
                <a:spcPct val="130000"/>
              </a:lnSpc>
            </a:pPr>
            <a:r>
              <a:rPr lang="en-US" altLang="zh-CN" sz="2400" dirty="0">
                <a:solidFill>
                  <a:schemeClr val="bg1"/>
                </a:solidFill>
              </a:rPr>
              <a:t>Ph.D. in computer science from Georgia Tech (2014)</a:t>
            </a:r>
          </a:p>
          <a:p>
            <a:pPr>
              <a:lnSpc>
                <a:spcPct val="130000"/>
              </a:lnSpc>
            </a:pPr>
            <a:r>
              <a:rPr lang="en-US" altLang="zh-CN" sz="2400" dirty="0">
                <a:solidFill>
                  <a:schemeClr val="bg1"/>
                </a:solidFill>
              </a:rPr>
              <a:t>BA in Math and Computer Science from Wesleyan University (2006)</a:t>
            </a: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Brendan Dolan-Gavitt">
            <a:extLst>
              <a:ext uri="{FF2B5EF4-FFF2-40B4-BE49-F238E27FC236}">
                <a16:creationId xmlns:a16="http://schemas.microsoft.com/office/drawing/2014/main" id="{939A9715-1941-456F-9E02-8043323592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780" y="1238668"/>
            <a:ext cx="1998802" cy="199880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92C9361-0114-4BBC-90F5-FEDDE4BD4868}"/>
              </a:ext>
            </a:extLst>
          </p:cNvPr>
          <p:cNvPicPr>
            <a:picLocks noChangeAspect="1"/>
          </p:cNvPicPr>
          <p:nvPr/>
        </p:nvPicPr>
        <p:blipFill>
          <a:blip r:embed="rId4"/>
          <a:stretch>
            <a:fillRect/>
          </a:stretch>
        </p:blipFill>
        <p:spPr>
          <a:xfrm>
            <a:off x="231776" y="3322467"/>
            <a:ext cx="11727318" cy="803241"/>
          </a:xfrm>
          <a:prstGeom prst="rect">
            <a:avLst/>
          </a:prstGeom>
        </p:spPr>
      </p:pic>
      <p:pic>
        <p:nvPicPr>
          <p:cNvPr id="6" name="图片 5">
            <a:extLst>
              <a:ext uri="{FF2B5EF4-FFF2-40B4-BE49-F238E27FC236}">
                <a16:creationId xmlns:a16="http://schemas.microsoft.com/office/drawing/2014/main" id="{620F3114-1AA1-4751-9848-51F24FE9B0BE}"/>
              </a:ext>
            </a:extLst>
          </p:cNvPr>
          <p:cNvPicPr>
            <a:picLocks noChangeAspect="1"/>
          </p:cNvPicPr>
          <p:nvPr/>
        </p:nvPicPr>
        <p:blipFill>
          <a:blip r:embed="rId5"/>
          <a:stretch>
            <a:fillRect/>
          </a:stretch>
        </p:blipFill>
        <p:spPr>
          <a:xfrm>
            <a:off x="231776" y="4210705"/>
            <a:ext cx="11727318" cy="807101"/>
          </a:xfrm>
          <a:prstGeom prst="rect">
            <a:avLst/>
          </a:prstGeom>
        </p:spPr>
      </p:pic>
      <p:pic>
        <p:nvPicPr>
          <p:cNvPr id="8" name="图片 7">
            <a:extLst>
              <a:ext uri="{FF2B5EF4-FFF2-40B4-BE49-F238E27FC236}">
                <a16:creationId xmlns:a16="http://schemas.microsoft.com/office/drawing/2014/main" id="{A5010719-C448-4316-A7ED-E4C96DFD3B6E}"/>
              </a:ext>
            </a:extLst>
          </p:cNvPr>
          <p:cNvPicPr>
            <a:picLocks noChangeAspect="1"/>
          </p:cNvPicPr>
          <p:nvPr/>
        </p:nvPicPr>
        <p:blipFill>
          <a:blip r:embed="rId6"/>
          <a:stretch>
            <a:fillRect/>
          </a:stretch>
        </p:blipFill>
        <p:spPr>
          <a:xfrm>
            <a:off x="231777" y="4135600"/>
            <a:ext cx="11727317" cy="2722400"/>
          </a:xfrm>
          <a:prstGeom prst="rect">
            <a:avLst/>
          </a:prstGeom>
        </p:spPr>
      </p:pic>
    </p:spTree>
    <p:extLst>
      <p:ext uri="{BB962C8B-B14F-4D97-AF65-F5344CB8AC3E}">
        <p14:creationId xmlns:p14="http://schemas.microsoft.com/office/powerpoint/2010/main" val="2172505025"/>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2461768" y="1131958"/>
            <a:ext cx="7268464" cy="1993609"/>
          </a:xfrm>
          <a:prstGeom prst="rect">
            <a:avLst/>
          </a:prstGeom>
          <a:noFill/>
        </p:spPr>
        <p:txBody>
          <a:bodyPr wrap="square" lIns="121908" tIns="60953" rIns="121908" bIns="60953" rtlCol="0">
            <a:spAutoFit/>
          </a:bodyPr>
          <a:lstStyle/>
          <a:p>
            <a:pPr>
              <a:lnSpc>
                <a:spcPct val="130000"/>
              </a:lnSpc>
            </a:pPr>
            <a:r>
              <a:rPr lang="en-US" altLang="zh-CN" sz="2400" dirty="0">
                <a:solidFill>
                  <a:schemeClr val="bg1"/>
                </a:solidFill>
              </a:rPr>
              <a:t>Josh </a:t>
            </a:r>
            <a:r>
              <a:rPr lang="en-US" altLang="zh-CN" sz="2400" dirty="0" err="1">
                <a:solidFill>
                  <a:schemeClr val="bg1"/>
                </a:solidFill>
              </a:rPr>
              <a:t>Hodosh</a:t>
            </a:r>
            <a:endParaRPr lang="en-US" altLang="zh-CN" sz="2400" dirty="0">
              <a:solidFill>
                <a:schemeClr val="bg1"/>
              </a:solidFill>
            </a:endParaRPr>
          </a:p>
          <a:p>
            <a:pPr>
              <a:lnSpc>
                <a:spcPct val="130000"/>
              </a:lnSpc>
            </a:pPr>
            <a:r>
              <a:rPr lang="en-US" altLang="zh-CN" sz="2400" dirty="0">
                <a:solidFill>
                  <a:schemeClr val="bg1"/>
                </a:solidFill>
              </a:rPr>
              <a:t>MIT Lincoln Laboratory</a:t>
            </a:r>
          </a:p>
          <a:p>
            <a:pPr>
              <a:lnSpc>
                <a:spcPct val="130000"/>
              </a:lnSpc>
            </a:pPr>
            <a:r>
              <a:rPr lang="en-US" altLang="zh-CN" sz="2400" dirty="0">
                <a:solidFill>
                  <a:schemeClr val="bg1"/>
                </a:solidFill>
              </a:rPr>
              <a:t>Topics: Virtual machine, Task (computing), Malware analysis, Intrusion detection system</a:t>
            </a: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D8CDF905-8EC8-6FD4-B64A-5412D5B635EE}"/>
              </a:ext>
            </a:extLst>
          </p:cNvPr>
          <p:cNvPicPr>
            <a:picLocks noChangeAspect="1"/>
          </p:cNvPicPr>
          <p:nvPr/>
        </p:nvPicPr>
        <p:blipFill>
          <a:blip r:embed="rId3"/>
          <a:stretch>
            <a:fillRect/>
          </a:stretch>
        </p:blipFill>
        <p:spPr>
          <a:xfrm>
            <a:off x="176215" y="1200087"/>
            <a:ext cx="1863931" cy="1863931"/>
          </a:xfrm>
          <a:prstGeom prst="rect">
            <a:avLst/>
          </a:prstGeom>
        </p:spPr>
      </p:pic>
      <p:pic>
        <p:nvPicPr>
          <p:cNvPr id="5" name="图片 4">
            <a:extLst>
              <a:ext uri="{FF2B5EF4-FFF2-40B4-BE49-F238E27FC236}">
                <a16:creationId xmlns:a16="http://schemas.microsoft.com/office/drawing/2014/main" id="{4EA5990C-F2A0-4118-A05D-1F6288124497}"/>
              </a:ext>
            </a:extLst>
          </p:cNvPr>
          <p:cNvPicPr>
            <a:picLocks noChangeAspect="1"/>
          </p:cNvPicPr>
          <p:nvPr/>
        </p:nvPicPr>
        <p:blipFill>
          <a:blip r:embed="rId4"/>
          <a:stretch>
            <a:fillRect/>
          </a:stretch>
        </p:blipFill>
        <p:spPr>
          <a:xfrm>
            <a:off x="231777" y="3326911"/>
            <a:ext cx="6370872" cy="819221"/>
          </a:xfrm>
          <a:prstGeom prst="rect">
            <a:avLst/>
          </a:prstGeom>
        </p:spPr>
      </p:pic>
      <p:pic>
        <p:nvPicPr>
          <p:cNvPr id="7" name="图片 6">
            <a:extLst>
              <a:ext uri="{FF2B5EF4-FFF2-40B4-BE49-F238E27FC236}">
                <a16:creationId xmlns:a16="http://schemas.microsoft.com/office/drawing/2014/main" id="{FD96BC26-D70B-4B3F-AFAC-EE44ECF8EFD9}"/>
              </a:ext>
            </a:extLst>
          </p:cNvPr>
          <p:cNvPicPr>
            <a:picLocks noChangeAspect="1"/>
          </p:cNvPicPr>
          <p:nvPr/>
        </p:nvPicPr>
        <p:blipFill>
          <a:blip r:embed="rId5"/>
          <a:stretch>
            <a:fillRect/>
          </a:stretch>
        </p:blipFill>
        <p:spPr>
          <a:xfrm>
            <a:off x="264165" y="5801970"/>
            <a:ext cx="6026571" cy="869814"/>
          </a:xfrm>
          <a:prstGeom prst="rect">
            <a:avLst/>
          </a:prstGeom>
        </p:spPr>
      </p:pic>
      <p:pic>
        <p:nvPicPr>
          <p:cNvPr id="10" name="图片 9">
            <a:extLst>
              <a:ext uri="{FF2B5EF4-FFF2-40B4-BE49-F238E27FC236}">
                <a16:creationId xmlns:a16="http://schemas.microsoft.com/office/drawing/2014/main" id="{E018578A-206F-480D-9DD5-B7D6A7A856CA}"/>
              </a:ext>
            </a:extLst>
          </p:cNvPr>
          <p:cNvPicPr>
            <a:picLocks noChangeAspect="1"/>
          </p:cNvPicPr>
          <p:nvPr/>
        </p:nvPicPr>
        <p:blipFill>
          <a:blip r:embed="rId6"/>
          <a:stretch>
            <a:fillRect/>
          </a:stretch>
        </p:blipFill>
        <p:spPr>
          <a:xfrm>
            <a:off x="264165" y="4625333"/>
            <a:ext cx="6306096" cy="769687"/>
          </a:xfrm>
          <a:prstGeom prst="rect">
            <a:avLst/>
          </a:prstGeom>
        </p:spPr>
      </p:pic>
    </p:spTree>
    <p:extLst>
      <p:ext uri="{BB962C8B-B14F-4D97-AF65-F5344CB8AC3E}">
        <p14:creationId xmlns:p14="http://schemas.microsoft.com/office/powerpoint/2010/main" val="2646686847"/>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2461768" y="1131958"/>
            <a:ext cx="7268464" cy="1993609"/>
          </a:xfrm>
          <a:prstGeom prst="rect">
            <a:avLst/>
          </a:prstGeom>
          <a:noFill/>
        </p:spPr>
        <p:txBody>
          <a:bodyPr wrap="square" lIns="121908" tIns="60953" rIns="121908" bIns="60953" rtlCol="0">
            <a:spAutoFit/>
          </a:bodyPr>
          <a:lstStyle/>
          <a:p>
            <a:pPr>
              <a:lnSpc>
                <a:spcPct val="130000"/>
              </a:lnSpc>
            </a:pPr>
            <a:r>
              <a:rPr lang="en-US" altLang="zh-CN" sz="2400" dirty="0">
                <a:solidFill>
                  <a:schemeClr val="bg1"/>
                </a:solidFill>
              </a:rPr>
              <a:t>Patrick Hulin</a:t>
            </a:r>
          </a:p>
          <a:p>
            <a:pPr>
              <a:lnSpc>
                <a:spcPct val="130000"/>
              </a:lnSpc>
            </a:pPr>
            <a:r>
              <a:rPr lang="en-US" altLang="zh-CN" sz="2400" dirty="0">
                <a:solidFill>
                  <a:schemeClr val="bg1"/>
                </a:solidFill>
              </a:rPr>
              <a:t>MIT Lincoln Laboratory</a:t>
            </a:r>
          </a:p>
          <a:p>
            <a:pPr>
              <a:lnSpc>
                <a:spcPct val="130000"/>
              </a:lnSpc>
            </a:pPr>
            <a:r>
              <a:rPr lang="en-US" altLang="zh-CN" sz="2400" dirty="0">
                <a:solidFill>
                  <a:schemeClr val="bg1"/>
                </a:solidFill>
              </a:rPr>
              <a:t>Topics: Virtual machine, Software testing and debugging, introspection</a:t>
            </a: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D8CDF905-8EC8-6FD4-B64A-5412D5B635EE}"/>
              </a:ext>
            </a:extLst>
          </p:cNvPr>
          <p:cNvPicPr>
            <a:picLocks noChangeAspect="1"/>
          </p:cNvPicPr>
          <p:nvPr/>
        </p:nvPicPr>
        <p:blipFill>
          <a:blip r:embed="rId3"/>
          <a:stretch>
            <a:fillRect/>
          </a:stretch>
        </p:blipFill>
        <p:spPr>
          <a:xfrm>
            <a:off x="176215" y="1200087"/>
            <a:ext cx="1863931" cy="1863931"/>
          </a:xfrm>
          <a:prstGeom prst="rect">
            <a:avLst/>
          </a:prstGeom>
        </p:spPr>
      </p:pic>
      <p:pic>
        <p:nvPicPr>
          <p:cNvPr id="4" name="图片 3">
            <a:extLst>
              <a:ext uri="{FF2B5EF4-FFF2-40B4-BE49-F238E27FC236}">
                <a16:creationId xmlns:a16="http://schemas.microsoft.com/office/drawing/2014/main" id="{BDF5C593-2DAB-4A70-A7AB-EF450B287F9F}"/>
              </a:ext>
            </a:extLst>
          </p:cNvPr>
          <p:cNvPicPr>
            <a:picLocks noChangeAspect="1"/>
          </p:cNvPicPr>
          <p:nvPr/>
        </p:nvPicPr>
        <p:blipFill>
          <a:blip r:embed="rId4"/>
          <a:stretch>
            <a:fillRect/>
          </a:stretch>
        </p:blipFill>
        <p:spPr>
          <a:xfrm>
            <a:off x="1003985" y="3552369"/>
            <a:ext cx="9382777" cy="2706570"/>
          </a:xfrm>
          <a:prstGeom prst="rect">
            <a:avLst/>
          </a:prstGeom>
        </p:spPr>
      </p:pic>
    </p:spTree>
    <p:extLst>
      <p:ext uri="{BB962C8B-B14F-4D97-AF65-F5344CB8AC3E}">
        <p14:creationId xmlns:p14="http://schemas.microsoft.com/office/powerpoint/2010/main" val="3751667427"/>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2733635" y="1093189"/>
            <a:ext cx="7268464" cy="1513477"/>
          </a:xfrm>
          <a:prstGeom prst="rect">
            <a:avLst/>
          </a:prstGeom>
          <a:noFill/>
        </p:spPr>
        <p:txBody>
          <a:bodyPr wrap="square" lIns="121908" tIns="60953" rIns="121908" bIns="60953" rtlCol="0">
            <a:spAutoFit/>
          </a:bodyPr>
          <a:lstStyle/>
          <a:p>
            <a:pPr>
              <a:lnSpc>
                <a:spcPct val="130000"/>
              </a:lnSpc>
            </a:pPr>
            <a:r>
              <a:rPr lang="en-US" altLang="zh-CN" sz="2400" dirty="0">
                <a:solidFill>
                  <a:schemeClr val="bg1"/>
                </a:solidFill>
              </a:rPr>
              <a:t>Tim Leek</a:t>
            </a:r>
          </a:p>
          <a:p>
            <a:pPr>
              <a:lnSpc>
                <a:spcPct val="130000"/>
              </a:lnSpc>
            </a:pPr>
            <a:r>
              <a:rPr lang="en-US" altLang="zh-CN" sz="2400" dirty="0">
                <a:solidFill>
                  <a:schemeClr val="bg1"/>
                </a:solidFill>
              </a:rPr>
              <a:t>MIT Lincoln Laboratory</a:t>
            </a:r>
          </a:p>
          <a:p>
            <a:pPr>
              <a:lnSpc>
                <a:spcPct val="130000"/>
              </a:lnSpc>
            </a:pPr>
            <a:r>
              <a:rPr lang="en-US" altLang="zh-CN" sz="2400" dirty="0">
                <a:solidFill>
                  <a:schemeClr val="bg1"/>
                </a:solidFill>
              </a:rPr>
              <a:t>USENIX</a:t>
            </a:r>
            <a:r>
              <a:rPr lang="zh-CN" altLang="en-US" sz="2400" dirty="0">
                <a:solidFill>
                  <a:schemeClr val="bg1"/>
                </a:solidFill>
              </a:rPr>
              <a:t>和美国计算机协会成员</a:t>
            </a:r>
            <a:endParaRPr lang="en-US" altLang="zh-CN" sz="2400" dirty="0">
              <a:solidFill>
                <a:schemeClr val="bg1"/>
              </a:solidFill>
            </a:endParaRP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Tim Leek">
            <a:extLst>
              <a:ext uri="{FF2B5EF4-FFF2-40B4-BE49-F238E27FC236}">
                <a16:creationId xmlns:a16="http://schemas.microsoft.com/office/drawing/2014/main" id="{D1E4D319-61A3-4076-9DC8-65812D853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81" y="1183118"/>
            <a:ext cx="1943531" cy="202071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EEA8B0A4-0E39-43A4-AE95-621C05FB0484}"/>
              </a:ext>
            </a:extLst>
          </p:cNvPr>
          <p:cNvPicPr>
            <a:picLocks noChangeAspect="1"/>
          </p:cNvPicPr>
          <p:nvPr/>
        </p:nvPicPr>
        <p:blipFill>
          <a:blip r:embed="rId4"/>
          <a:stretch>
            <a:fillRect/>
          </a:stretch>
        </p:blipFill>
        <p:spPr>
          <a:xfrm>
            <a:off x="231776" y="3322467"/>
            <a:ext cx="11727318" cy="803241"/>
          </a:xfrm>
          <a:prstGeom prst="rect">
            <a:avLst/>
          </a:prstGeom>
        </p:spPr>
      </p:pic>
      <p:pic>
        <p:nvPicPr>
          <p:cNvPr id="12" name="图片 11">
            <a:extLst>
              <a:ext uri="{FF2B5EF4-FFF2-40B4-BE49-F238E27FC236}">
                <a16:creationId xmlns:a16="http://schemas.microsoft.com/office/drawing/2014/main" id="{6A07C924-13E7-466E-8CC0-587CB67BD456}"/>
              </a:ext>
            </a:extLst>
          </p:cNvPr>
          <p:cNvPicPr>
            <a:picLocks noChangeAspect="1"/>
          </p:cNvPicPr>
          <p:nvPr/>
        </p:nvPicPr>
        <p:blipFill>
          <a:blip r:embed="rId5"/>
          <a:stretch>
            <a:fillRect/>
          </a:stretch>
        </p:blipFill>
        <p:spPr>
          <a:xfrm>
            <a:off x="231776" y="4210705"/>
            <a:ext cx="11727318" cy="807101"/>
          </a:xfrm>
          <a:prstGeom prst="rect">
            <a:avLst/>
          </a:prstGeom>
        </p:spPr>
      </p:pic>
      <p:pic>
        <p:nvPicPr>
          <p:cNvPr id="4" name="图片 3">
            <a:extLst>
              <a:ext uri="{FF2B5EF4-FFF2-40B4-BE49-F238E27FC236}">
                <a16:creationId xmlns:a16="http://schemas.microsoft.com/office/drawing/2014/main" id="{02B970BD-A0F3-45D5-AD1B-85E3D2641164}"/>
              </a:ext>
            </a:extLst>
          </p:cNvPr>
          <p:cNvPicPr>
            <a:picLocks noChangeAspect="1"/>
          </p:cNvPicPr>
          <p:nvPr/>
        </p:nvPicPr>
        <p:blipFill>
          <a:blip r:embed="rId6"/>
          <a:stretch>
            <a:fillRect/>
          </a:stretch>
        </p:blipFill>
        <p:spPr>
          <a:xfrm>
            <a:off x="231776" y="4194721"/>
            <a:ext cx="11727318" cy="2477063"/>
          </a:xfrm>
          <a:prstGeom prst="rect">
            <a:avLst/>
          </a:prstGeom>
        </p:spPr>
      </p:pic>
    </p:spTree>
    <p:extLst>
      <p:ext uri="{BB962C8B-B14F-4D97-AF65-F5344CB8AC3E}">
        <p14:creationId xmlns:p14="http://schemas.microsoft.com/office/powerpoint/2010/main" val="2502228259"/>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2292763" y="1092390"/>
            <a:ext cx="9601406" cy="1513477"/>
          </a:xfrm>
          <a:prstGeom prst="rect">
            <a:avLst/>
          </a:prstGeom>
          <a:noFill/>
        </p:spPr>
        <p:txBody>
          <a:bodyPr wrap="square" lIns="121908" tIns="60953" rIns="121908" bIns="60953" rtlCol="0">
            <a:spAutoFit/>
          </a:bodyPr>
          <a:lstStyle/>
          <a:p>
            <a:pPr>
              <a:lnSpc>
                <a:spcPct val="130000"/>
              </a:lnSpc>
            </a:pPr>
            <a:r>
              <a:rPr lang="en-US" altLang="zh-CN" sz="2400" dirty="0">
                <a:solidFill>
                  <a:schemeClr val="bg1"/>
                </a:solidFill>
              </a:rPr>
              <a:t>Ryan Whelan</a:t>
            </a:r>
          </a:p>
          <a:p>
            <a:pPr>
              <a:lnSpc>
                <a:spcPct val="130000"/>
              </a:lnSpc>
            </a:pPr>
            <a:r>
              <a:rPr lang="en-US" altLang="zh-CN" sz="2400" dirty="0">
                <a:solidFill>
                  <a:schemeClr val="bg1"/>
                </a:solidFill>
              </a:rPr>
              <a:t>MIT Lincoln Laboratory</a:t>
            </a:r>
          </a:p>
          <a:p>
            <a:pPr>
              <a:lnSpc>
                <a:spcPct val="130000"/>
              </a:lnSpc>
            </a:pPr>
            <a:r>
              <a:rPr lang="en-US" altLang="zh-CN" sz="2400" dirty="0">
                <a:solidFill>
                  <a:schemeClr val="bg1"/>
                </a:solidFill>
              </a:rPr>
              <a:t>Assistant Group Leader</a:t>
            </a: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00E8801A-4FDC-4ECE-BD85-9C31CE6B3724}"/>
              </a:ext>
            </a:extLst>
          </p:cNvPr>
          <p:cNvPicPr>
            <a:picLocks noChangeAspect="1"/>
          </p:cNvPicPr>
          <p:nvPr/>
        </p:nvPicPr>
        <p:blipFill>
          <a:blip r:embed="rId3"/>
          <a:stretch>
            <a:fillRect/>
          </a:stretch>
        </p:blipFill>
        <p:spPr>
          <a:xfrm>
            <a:off x="231777" y="1190910"/>
            <a:ext cx="2060986" cy="2060986"/>
          </a:xfrm>
          <a:prstGeom prst="rect">
            <a:avLst/>
          </a:prstGeom>
        </p:spPr>
      </p:pic>
      <p:pic>
        <p:nvPicPr>
          <p:cNvPr id="6" name="图片 5">
            <a:extLst>
              <a:ext uri="{FF2B5EF4-FFF2-40B4-BE49-F238E27FC236}">
                <a16:creationId xmlns:a16="http://schemas.microsoft.com/office/drawing/2014/main" id="{0EA0D242-7F49-46A2-A1F9-0DD2057F1A1E}"/>
              </a:ext>
            </a:extLst>
          </p:cNvPr>
          <p:cNvPicPr>
            <a:picLocks noChangeAspect="1"/>
          </p:cNvPicPr>
          <p:nvPr/>
        </p:nvPicPr>
        <p:blipFill>
          <a:blip r:embed="rId4"/>
          <a:stretch>
            <a:fillRect/>
          </a:stretch>
        </p:blipFill>
        <p:spPr>
          <a:xfrm>
            <a:off x="6096000" y="946646"/>
            <a:ext cx="4618120" cy="2305250"/>
          </a:xfrm>
          <a:prstGeom prst="rect">
            <a:avLst/>
          </a:prstGeom>
        </p:spPr>
      </p:pic>
      <p:pic>
        <p:nvPicPr>
          <p:cNvPr id="9" name="图片 8">
            <a:extLst>
              <a:ext uri="{FF2B5EF4-FFF2-40B4-BE49-F238E27FC236}">
                <a16:creationId xmlns:a16="http://schemas.microsoft.com/office/drawing/2014/main" id="{F203FB14-BB22-4AF5-AF70-C4C67E0CB9A6}"/>
              </a:ext>
            </a:extLst>
          </p:cNvPr>
          <p:cNvPicPr>
            <a:picLocks noChangeAspect="1"/>
          </p:cNvPicPr>
          <p:nvPr/>
        </p:nvPicPr>
        <p:blipFill>
          <a:blip r:embed="rId5"/>
          <a:stretch>
            <a:fillRect/>
          </a:stretch>
        </p:blipFill>
        <p:spPr>
          <a:xfrm>
            <a:off x="231777" y="3805611"/>
            <a:ext cx="11087530" cy="2523331"/>
          </a:xfrm>
          <a:prstGeom prst="rect">
            <a:avLst/>
          </a:prstGeom>
        </p:spPr>
      </p:pic>
    </p:spTree>
    <p:extLst>
      <p:ext uri="{BB962C8B-B14F-4D97-AF65-F5344CB8AC3E}">
        <p14:creationId xmlns:p14="http://schemas.microsoft.com/office/powerpoint/2010/main" val="2412621239"/>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232097" y="306653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Motivation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954191328"/>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 name="ISPRING_PRESENTATION_TITLE" val="28科技总结"/>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2242A"/>
        </a:solidFill>
        <a:ln w="3175">
          <a:solidFill>
            <a:srgbClr val="02E695"/>
          </a:solidFill>
        </a:ln>
      </a:spPr>
      <a:bodyPr rtlCol="0" anchor="ctr"/>
      <a:lstStyle>
        <a:defPPr algn="ctr">
          <a:defRPr>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13788</TotalTime>
  <Words>3150</Words>
  <Application>Microsoft Office PowerPoint</Application>
  <PresentationFormat>宽屏</PresentationFormat>
  <Paragraphs>219</Paragraphs>
  <Slides>35</Slides>
  <Notes>35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Helvetica Neue</vt:lpstr>
      <vt:lpstr>Nexa Light</vt:lpstr>
      <vt:lpstr>PingFang SC</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风云办公</Manager>
  <Company>上海剑姬网络科技有限公司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Ha Fish</cp:lastModifiedBy>
  <cp:revision>859</cp:revision>
  <dcterms:created xsi:type="dcterms:W3CDTF">2017-12-15T10:21:06Z</dcterms:created>
  <dcterms:modified xsi:type="dcterms:W3CDTF">2023-01-06T23:57:22Z</dcterms:modified>
</cp:coreProperties>
</file>